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7" r:id="rId4"/>
    <p:sldId id="268" r:id="rId5"/>
    <p:sldId id="269" r:id="rId6"/>
    <p:sldId id="270" r:id="rId7"/>
    <p:sldId id="271" r:id="rId8"/>
    <p:sldId id="272" r:id="rId9"/>
    <p:sldId id="273" r:id="rId10"/>
    <p:sldId id="274" r:id="rId11"/>
    <p:sldId id="275" r:id="rId12"/>
    <p:sldId id="276" r:id="rId13"/>
    <p:sldId id="277" r:id="rId14"/>
    <p:sldId id="278" r:id="rId15"/>
    <p:sldId id="258"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15" autoAdjust="0"/>
    <p:restoredTop sz="94660"/>
  </p:normalViewPr>
  <p:slideViewPr>
    <p:cSldViewPr snapToGrid="0">
      <p:cViewPr varScale="1">
        <p:scale>
          <a:sx n="115" d="100"/>
          <a:sy n="115" d="100"/>
        </p:scale>
        <p:origin x="34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ACD3D-01E9-41B4-A7E8-B08992B2B09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BA8FA42-5F4F-43FB-871D-8CFDDF7880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9463F46-1567-4D60-B280-7698DB42523C}"/>
              </a:ext>
            </a:extLst>
          </p:cNvPr>
          <p:cNvSpPr>
            <a:spLocks noGrp="1"/>
          </p:cNvSpPr>
          <p:nvPr>
            <p:ph type="dt" sz="half" idx="10"/>
          </p:nvPr>
        </p:nvSpPr>
        <p:spPr/>
        <p:txBody>
          <a:bodyPr/>
          <a:lstStyle/>
          <a:p>
            <a:fld id="{E73FFB6C-762B-4D3E-8E16-A43D6362E3C6}" type="datetimeFigureOut">
              <a:rPr lang="zh-CN" altLang="en-US" smtClean="0"/>
              <a:t>2021/6/17</a:t>
            </a:fld>
            <a:endParaRPr lang="zh-CN" altLang="en-US"/>
          </a:p>
        </p:txBody>
      </p:sp>
      <p:sp>
        <p:nvSpPr>
          <p:cNvPr id="5" name="页脚占位符 4">
            <a:extLst>
              <a:ext uri="{FF2B5EF4-FFF2-40B4-BE49-F238E27FC236}">
                <a16:creationId xmlns:a16="http://schemas.microsoft.com/office/drawing/2014/main" id="{A9414B56-7041-4E9C-9A0D-AD86902063A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4935BF-5428-4520-BF8C-885C20A0ECAA}"/>
              </a:ext>
            </a:extLst>
          </p:cNvPr>
          <p:cNvSpPr>
            <a:spLocks noGrp="1"/>
          </p:cNvSpPr>
          <p:nvPr>
            <p:ph type="sldNum" sz="quarter" idx="12"/>
          </p:nvPr>
        </p:nvSpPr>
        <p:spPr/>
        <p:txBody>
          <a:bodyPr/>
          <a:lstStyle/>
          <a:p>
            <a:fld id="{E128B26D-0DF9-40C2-8D5C-A9E0D3C39BEA}" type="slidenum">
              <a:rPr lang="zh-CN" altLang="en-US" smtClean="0"/>
              <a:t>‹#›</a:t>
            </a:fld>
            <a:endParaRPr lang="zh-CN" altLang="en-US"/>
          </a:p>
        </p:txBody>
      </p:sp>
      <p:pic>
        <p:nvPicPr>
          <p:cNvPr id="7" name="图片 6">
            <a:extLst>
              <a:ext uri="{FF2B5EF4-FFF2-40B4-BE49-F238E27FC236}">
                <a16:creationId xmlns:a16="http://schemas.microsoft.com/office/drawing/2014/main" id="{B123D98F-6A97-DE4D-AB09-FF214AE376BB}"/>
              </a:ext>
            </a:extLst>
          </p:cNvPr>
          <p:cNvPicPr>
            <a:picLocks noChangeAspect="1"/>
          </p:cNvPicPr>
          <p:nvPr userDrawn="1"/>
        </p:nvPicPr>
        <p:blipFill>
          <a:blip r:embed="rId2"/>
          <a:stretch>
            <a:fillRect/>
          </a:stretch>
        </p:blipFill>
        <p:spPr>
          <a:xfrm>
            <a:off x="0" y="-88899"/>
            <a:ext cx="12192000" cy="6932512"/>
          </a:xfrm>
          <a:prstGeom prst="rect">
            <a:avLst/>
          </a:prstGeom>
        </p:spPr>
      </p:pic>
    </p:spTree>
    <p:extLst>
      <p:ext uri="{BB962C8B-B14F-4D97-AF65-F5344CB8AC3E}">
        <p14:creationId xmlns:p14="http://schemas.microsoft.com/office/powerpoint/2010/main" val="1172119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5C6A34D-7FED-4747-9448-360A8E5EF070}"/>
              </a:ext>
            </a:extLst>
          </p:cNvPr>
          <p:cNvSpPr>
            <a:spLocks noGrp="1"/>
          </p:cNvSpPr>
          <p:nvPr>
            <p:ph type="title"/>
          </p:nvPr>
        </p:nvSpPr>
        <p:spPr>
          <a:xfrm>
            <a:off x="345989" y="444123"/>
            <a:ext cx="3805882" cy="337755"/>
          </a:xfrm>
        </p:spPr>
        <p:txBody>
          <a:bodyPr anchor="t">
            <a:normAutofit/>
          </a:bodyPr>
          <a:lstStyle>
            <a:lvl1pPr>
              <a:defRPr sz="1800" b="0" i="0">
                <a:solidFill>
                  <a:schemeClr val="tx1">
                    <a:lumMod val="75000"/>
                    <a:lumOff val="25000"/>
                  </a:schemeClr>
                </a:solidFill>
                <a:latin typeface="OPPOSans B" pitchFamily="18" charset="-122"/>
                <a:ea typeface="OPPOSans B" pitchFamily="18" charset="-122"/>
                <a:cs typeface="OPPOSans B" pitchFamily="18" charset="-122"/>
              </a:defRPr>
            </a:lvl1pPr>
          </a:lstStyle>
          <a:p>
            <a:r>
              <a:rPr lang="zh-CN" altLang="en-US" dirty="0"/>
              <a:t>单击此处编辑母版标题样式</a:t>
            </a:r>
          </a:p>
        </p:txBody>
      </p:sp>
      <p:sp>
        <p:nvSpPr>
          <p:cNvPr id="10" name="内容占位符 2">
            <a:extLst>
              <a:ext uri="{FF2B5EF4-FFF2-40B4-BE49-F238E27FC236}">
                <a16:creationId xmlns:a16="http://schemas.microsoft.com/office/drawing/2014/main" id="{FC5EC424-06A2-494F-9105-7964CA99A0CD}"/>
              </a:ext>
            </a:extLst>
          </p:cNvPr>
          <p:cNvSpPr>
            <a:spLocks noGrp="1"/>
          </p:cNvSpPr>
          <p:nvPr>
            <p:ph idx="1"/>
          </p:nvPr>
        </p:nvSpPr>
        <p:spPr>
          <a:xfrm>
            <a:off x="476646" y="770563"/>
            <a:ext cx="2734905" cy="159248"/>
          </a:xfrm>
        </p:spPr>
        <p:txBody>
          <a:bodyPr>
            <a:noAutofit/>
          </a:bodyPr>
          <a:lstStyle>
            <a:lvl1pPr marL="0" indent="0" algn="l">
              <a:buNone/>
              <a:defRPr sz="700" b="0" i="0">
                <a:solidFill>
                  <a:schemeClr val="bg1"/>
                </a:solidFill>
                <a:latin typeface="OPPOSans R" pitchFamily="18" charset="-122"/>
                <a:ea typeface="OPPOSans R" pitchFamily="18" charset="-122"/>
                <a:cs typeface="OPPOSans R" pitchFamily="18" charset="-122"/>
              </a:defRPr>
            </a:lvl1pPr>
            <a:lvl2pPr marL="457200" indent="0" algn="l">
              <a:buNone/>
              <a:defRPr sz="1500" b="0">
                <a:solidFill>
                  <a:schemeClr val="bg1">
                    <a:lumMod val="50000"/>
                  </a:schemeClr>
                </a:solidFill>
                <a:latin typeface="微软雅黑 Light" panose="020B0502040204020203" pitchFamily="34" charset="-122"/>
                <a:ea typeface="微软雅黑 Light" panose="020B0502040204020203" pitchFamily="34" charset="-122"/>
              </a:defRPr>
            </a:lvl2pPr>
            <a:lvl3pPr marL="914400" indent="0" algn="l">
              <a:buNone/>
              <a:defRPr sz="1500" b="0">
                <a:solidFill>
                  <a:schemeClr val="bg1">
                    <a:lumMod val="50000"/>
                  </a:schemeClr>
                </a:solidFill>
                <a:latin typeface="微软雅黑 Light" panose="020B0502040204020203" pitchFamily="34" charset="-122"/>
                <a:ea typeface="微软雅黑 Light" panose="020B0502040204020203" pitchFamily="34" charset="-122"/>
              </a:defRPr>
            </a:lvl3pPr>
            <a:lvl4pPr marL="1371600" indent="0" algn="l">
              <a:buNone/>
              <a:defRPr sz="1500" b="0">
                <a:solidFill>
                  <a:schemeClr val="bg1">
                    <a:lumMod val="50000"/>
                  </a:schemeClr>
                </a:solidFill>
                <a:latin typeface="微软雅黑 Light" panose="020B0502040204020203" pitchFamily="34" charset="-122"/>
                <a:ea typeface="微软雅黑 Light" panose="020B0502040204020203" pitchFamily="34" charset="-122"/>
              </a:defRPr>
            </a:lvl4pPr>
            <a:lvl5pPr marL="1828800" indent="0" algn="l">
              <a:buNone/>
              <a:defRPr sz="1500" b="0">
                <a:solidFill>
                  <a:schemeClr val="bg1">
                    <a:lumMod val="50000"/>
                  </a:schemeClr>
                </a:solidFill>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p:txBody>
      </p:sp>
      <p:sp>
        <p:nvSpPr>
          <p:cNvPr id="17" name="矩形 16">
            <a:extLst>
              <a:ext uri="{FF2B5EF4-FFF2-40B4-BE49-F238E27FC236}">
                <a16:creationId xmlns:a16="http://schemas.microsoft.com/office/drawing/2014/main" id="{4296AB00-1A99-644D-B58A-6DEF1539ADAE}"/>
              </a:ext>
            </a:extLst>
          </p:cNvPr>
          <p:cNvSpPr/>
          <p:nvPr userDrawn="1"/>
        </p:nvSpPr>
        <p:spPr>
          <a:xfrm>
            <a:off x="7802169" y="6417621"/>
            <a:ext cx="4341589" cy="200055"/>
          </a:xfrm>
          <a:prstGeom prst="rect">
            <a:avLst/>
          </a:prstGeom>
          <a:ln>
            <a:noFill/>
          </a:ln>
        </p:spPr>
        <p:txBody>
          <a:bodyPr wrap="square">
            <a:spAutoFit/>
          </a:bodyPr>
          <a:lstStyle/>
          <a:p>
            <a:r>
              <a:rPr lang="en-US" altLang="zh-CN" sz="700" dirty="0">
                <a:solidFill>
                  <a:schemeClr val="bg1">
                    <a:lumMod val="75000"/>
                  </a:schemeClr>
                </a:solidFill>
                <a:latin typeface="微软雅黑" panose="020B0503020204020204" pitchFamily="34" charset="-122"/>
                <a:ea typeface="微软雅黑" panose="020B0503020204020204" pitchFamily="34" charset="-122"/>
              </a:rPr>
              <a:t>©</a:t>
            </a:r>
            <a:r>
              <a:rPr lang="zh-CN" altLang="en-US" sz="700" dirty="0">
                <a:solidFill>
                  <a:schemeClr val="bg1">
                    <a:lumMod val="75000"/>
                  </a:schemeClr>
                </a:solidFill>
                <a:latin typeface="微软雅黑" panose="020B0503020204020204" pitchFamily="34" charset="-122"/>
                <a:ea typeface="微软雅黑" panose="020B0503020204020204" pitchFamily="34" charset="-122"/>
              </a:rPr>
              <a:t> </a:t>
            </a:r>
            <a:r>
              <a:rPr lang="en-US" altLang="zh-CN" sz="700" dirty="0">
                <a:solidFill>
                  <a:schemeClr val="bg1">
                    <a:lumMod val="75000"/>
                  </a:schemeClr>
                </a:solidFill>
                <a:latin typeface="微软雅黑" panose="020B0503020204020204" pitchFamily="34" charset="-122"/>
                <a:ea typeface="微软雅黑" panose="020B0503020204020204" pitchFamily="34" charset="-122"/>
              </a:rPr>
              <a:t>2020</a:t>
            </a:r>
            <a:r>
              <a:rPr lang="zh-CN" altLang="en-US" sz="700" dirty="0">
                <a:solidFill>
                  <a:schemeClr val="bg1">
                    <a:lumMod val="75000"/>
                  </a:schemeClr>
                </a:solidFill>
                <a:latin typeface="微软雅黑" panose="020B0503020204020204" pitchFamily="34" charset="-122"/>
                <a:ea typeface="微软雅黑" panose="020B0503020204020204" pitchFamily="34" charset="-122"/>
              </a:rPr>
              <a:t> 南京楚航科技有限公司版权所有   </a:t>
            </a:r>
            <a:r>
              <a:rPr lang="en-US" altLang="zh-CN" sz="700" dirty="0">
                <a:solidFill>
                  <a:schemeClr val="bg1">
                    <a:lumMod val="75000"/>
                  </a:schemeClr>
                </a:solidFill>
                <a:latin typeface="微软雅黑" panose="020B0503020204020204" pitchFamily="34" charset="-122"/>
                <a:ea typeface="微软雅黑" panose="020B0503020204020204" pitchFamily="34" charset="-122"/>
              </a:rPr>
              <a:t>Copyright 2020 Nanjing </a:t>
            </a:r>
            <a:r>
              <a:rPr lang="en-US" altLang="zh-CN" sz="700" dirty="0" err="1">
                <a:solidFill>
                  <a:schemeClr val="bg1">
                    <a:lumMod val="75000"/>
                  </a:schemeClr>
                </a:solidFill>
                <a:latin typeface="微软雅黑" panose="020B0503020204020204" pitchFamily="34" charset="-122"/>
                <a:ea typeface="微软雅黑" panose="020B0503020204020204" pitchFamily="34" charset="-122"/>
              </a:rPr>
              <a:t>chuhang</a:t>
            </a:r>
            <a:r>
              <a:rPr lang="en-US" altLang="zh-CN" sz="700" dirty="0">
                <a:solidFill>
                  <a:schemeClr val="bg1">
                    <a:lumMod val="75000"/>
                  </a:schemeClr>
                </a:solidFill>
                <a:latin typeface="微软雅黑" panose="020B0503020204020204" pitchFamily="34" charset="-122"/>
                <a:ea typeface="微软雅黑" panose="020B0503020204020204" pitchFamily="34" charset="-122"/>
              </a:rPr>
              <a:t> Technology Co., Ltd.</a:t>
            </a:r>
            <a:endParaRPr lang="zh-CN" altLang="en-US" sz="700" dirty="0">
              <a:solidFill>
                <a:schemeClr val="bg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083797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5520534-7D96-4F9A-BE36-75AC27D0AE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1A112099-B667-42C5-B63C-9FC1B8D087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B2C366E7-C34F-4186-A96F-C71DBA4DD0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3FFB6C-762B-4D3E-8E16-A43D6362E3C6}" type="datetimeFigureOut">
              <a:rPr lang="zh-CN" altLang="en-US" smtClean="0"/>
              <a:t>2021/6/17</a:t>
            </a:fld>
            <a:endParaRPr lang="zh-CN" altLang="en-US"/>
          </a:p>
        </p:txBody>
      </p:sp>
      <p:sp>
        <p:nvSpPr>
          <p:cNvPr id="5" name="页脚占位符 4">
            <a:extLst>
              <a:ext uri="{FF2B5EF4-FFF2-40B4-BE49-F238E27FC236}">
                <a16:creationId xmlns:a16="http://schemas.microsoft.com/office/drawing/2014/main" id="{BF965A86-2701-40A8-BD23-9700775096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9AF90F0-FA17-4825-9820-C4A2300990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28B26D-0DF9-40C2-8D5C-A9E0D3C39BEA}" type="slidenum">
              <a:rPr lang="zh-CN" altLang="en-US" smtClean="0"/>
              <a:t>‹#›</a:t>
            </a:fld>
            <a:endParaRPr lang="zh-CN" altLang="en-US"/>
          </a:p>
        </p:txBody>
      </p:sp>
    </p:spTree>
    <p:extLst>
      <p:ext uri="{BB962C8B-B14F-4D97-AF65-F5344CB8AC3E}">
        <p14:creationId xmlns:p14="http://schemas.microsoft.com/office/powerpoint/2010/main" val="3143330953"/>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18.png"/><Relationship Id="rId4" Type="http://schemas.openxmlformats.org/officeDocument/2006/relationships/image" Target="../media/image17.emf"/><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25.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0.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emf"/><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1.pn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342618B-89EF-364C-94B3-8717567DBB33}"/>
              </a:ext>
            </a:extLst>
          </p:cNvPr>
          <p:cNvSpPr txBox="1"/>
          <p:nvPr/>
        </p:nvSpPr>
        <p:spPr>
          <a:xfrm>
            <a:off x="1786795" y="2233793"/>
            <a:ext cx="8307081" cy="830997"/>
          </a:xfrm>
          <a:prstGeom prst="rect">
            <a:avLst/>
          </a:prstGeom>
          <a:noFill/>
        </p:spPr>
        <p:txBody>
          <a:bodyPr wrap="none" rtlCol="0">
            <a:spAutoFit/>
          </a:bodyPr>
          <a:lstStyle/>
          <a:p>
            <a:pPr algn="ctr"/>
            <a:r>
              <a:rPr kumimoji="1" lang="zh-CN" altLang="en-US" sz="4800" dirty="0">
                <a:solidFill>
                  <a:srgbClr val="264889"/>
                </a:solidFill>
                <a:latin typeface="OPPOSans L" pitchFamily="18" charset="-122"/>
                <a:ea typeface="OPPOSans L" pitchFamily="18" charset="-122"/>
                <a:cs typeface="OPPOSans L" pitchFamily="18" charset="-122"/>
              </a:rPr>
              <a:t>车载</a:t>
            </a:r>
            <a:r>
              <a:rPr kumimoji="1" lang="en-US" altLang="zh-CN" sz="4800" dirty="0">
                <a:solidFill>
                  <a:srgbClr val="264889"/>
                </a:solidFill>
                <a:latin typeface="OPPOSans L" pitchFamily="18" charset="-122"/>
                <a:ea typeface="OPPOSans L" pitchFamily="18" charset="-122"/>
                <a:cs typeface="OPPOSans L" pitchFamily="18" charset="-122"/>
              </a:rPr>
              <a:t>FMCW</a:t>
            </a:r>
            <a:r>
              <a:rPr kumimoji="1" lang="zh-CN" altLang="en-US" sz="4800" dirty="0">
                <a:solidFill>
                  <a:srgbClr val="264889"/>
                </a:solidFill>
                <a:latin typeface="OPPOSans L" pitchFamily="18" charset="-122"/>
                <a:ea typeface="OPPOSans L" pitchFamily="18" charset="-122"/>
                <a:cs typeface="OPPOSans L" pitchFamily="18" charset="-122"/>
              </a:rPr>
              <a:t>雷达信号处理简介</a:t>
            </a:r>
            <a:endParaRPr kumimoji="1" lang="en-US" altLang="zh-CN" sz="4800" dirty="0">
              <a:solidFill>
                <a:srgbClr val="264889"/>
              </a:solidFill>
              <a:latin typeface="OPPOSans L" pitchFamily="18" charset="-122"/>
              <a:ea typeface="OPPOSans L" pitchFamily="18" charset="-122"/>
              <a:cs typeface="OPPOSans L" pitchFamily="18" charset="-122"/>
            </a:endParaRPr>
          </a:p>
        </p:txBody>
      </p:sp>
      <p:sp>
        <p:nvSpPr>
          <p:cNvPr id="13" name="文本框 12">
            <a:extLst>
              <a:ext uri="{FF2B5EF4-FFF2-40B4-BE49-F238E27FC236}">
                <a16:creationId xmlns:a16="http://schemas.microsoft.com/office/drawing/2014/main" id="{DEC63366-7F5D-A244-A62F-11FAEB276DAC}"/>
              </a:ext>
            </a:extLst>
          </p:cNvPr>
          <p:cNvSpPr txBox="1"/>
          <p:nvPr/>
        </p:nvSpPr>
        <p:spPr>
          <a:xfrm>
            <a:off x="9982632" y="6149848"/>
            <a:ext cx="1723549" cy="276999"/>
          </a:xfrm>
          <a:prstGeom prst="rect">
            <a:avLst/>
          </a:prstGeom>
          <a:noFill/>
        </p:spPr>
        <p:txBody>
          <a:bodyPr wrap="none" rtlCol="0">
            <a:spAutoFit/>
          </a:bodyPr>
          <a:lstStyle/>
          <a:p>
            <a:r>
              <a:rPr kumimoji="1" lang="zh-CN" altLang="en-US" sz="1200" dirty="0">
                <a:solidFill>
                  <a:srgbClr val="264889"/>
                </a:solidFill>
                <a:latin typeface="OPPOSans L" pitchFamily="18" charset="-122"/>
                <a:ea typeface="OPPOSans L" pitchFamily="18" charset="-122"/>
                <a:cs typeface="OPPOSans L" pitchFamily="18" charset="-122"/>
              </a:rPr>
              <a:t>南京楚航科技有限公司</a:t>
            </a:r>
          </a:p>
        </p:txBody>
      </p:sp>
    </p:spTree>
    <p:extLst>
      <p:ext uri="{BB962C8B-B14F-4D97-AF65-F5344CB8AC3E}">
        <p14:creationId xmlns:p14="http://schemas.microsoft.com/office/powerpoint/2010/main" val="2417252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854E5-7613-ED42-8B71-EB04FDA9D4CD}"/>
              </a:ext>
            </a:extLst>
          </p:cNvPr>
          <p:cNvSpPr>
            <a:spLocks noGrp="1"/>
          </p:cNvSpPr>
          <p:nvPr>
            <p:ph type="title"/>
          </p:nvPr>
        </p:nvSpPr>
        <p:spPr/>
        <p:txBody>
          <a:bodyPr>
            <a:normAutofit fontScale="90000"/>
          </a:bodyPr>
          <a:lstStyle/>
          <a:p>
            <a:r>
              <a:rPr kumimoji="1" lang="en-US" altLang="zh-CN" dirty="0"/>
              <a:t>05 </a:t>
            </a:r>
            <a:r>
              <a:rPr kumimoji="1" lang="zh-CN" altLang="en-US" dirty="0"/>
              <a:t>角度估计</a:t>
            </a:r>
          </a:p>
        </p:txBody>
      </p:sp>
      <p:sp>
        <p:nvSpPr>
          <p:cNvPr id="3" name="内容占位符 2">
            <a:extLst>
              <a:ext uri="{FF2B5EF4-FFF2-40B4-BE49-F238E27FC236}">
                <a16:creationId xmlns:a16="http://schemas.microsoft.com/office/drawing/2014/main" id="{C6A31A0D-375E-6A4F-BF5E-B1CDBBD1E191}"/>
              </a:ext>
            </a:extLst>
          </p:cNvPr>
          <p:cNvSpPr>
            <a:spLocks noGrp="1"/>
          </p:cNvSpPr>
          <p:nvPr>
            <p:ph idx="1"/>
          </p:nvPr>
        </p:nvSpPr>
        <p:spPr/>
        <p:txBody>
          <a:bodyPr/>
          <a:lstStyle/>
          <a:p>
            <a:endParaRPr kumimoji="1" lang="zh-CN" altLang="en-US"/>
          </a:p>
        </p:txBody>
      </p:sp>
      <p:grpSp>
        <p:nvGrpSpPr>
          <p:cNvPr id="11" name="组合 10">
            <a:extLst>
              <a:ext uri="{FF2B5EF4-FFF2-40B4-BE49-F238E27FC236}">
                <a16:creationId xmlns:a16="http://schemas.microsoft.com/office/drawing/2014/main" id="{29F43317-1CF3-40D3-A9A5-718B49C94272}"/>
              </a:ext>
            </a:extLst>
          </p:cNvPr>
          <p:cNvGrpSpPr/>
          <p:nvPr/>
        </p:nvGrpSpPr>
        <p:grpSpPr>
          <a:xfrm>
            <a:off x="1788090" y="1108318"/>
            <a:ext cx="2771775" cy="2002840"/>
            <a:chOff x="3080894" y="1256251"/>
            <a:chExt cx="2771775" cy="2002840"/>
          </a:xfrm>
        </p:grpSpPr>
        <p:pic>
          <p:nvPicPr>
            <p:cNvPr id="7" name="图片 6">
              <a:extLst>
                <a:ext uri="{FF2B5EF4-FFF2-40B4-BE49-F238E27FC236}">
                  <a16:creationId xmlns:a16="http://schemas.microsoft.com/office/drawing/2014/main" id="{B86AF7D5-54CB-4DC5-A53F-035E34096569}"/>
                </a:ext>
              </a:extLst>
            </p:cNvPr>
            <p:cNvPicPr>
              <a:picLocks noChangeAspect="1"/>
            </p:cNvPicPr>
            <p:nvPr/>
          </p:nvPicPr>
          <p:blipFill>
            <a:blip r:embed="rId2"/>
            <a:stretch>
              <a:fillRect/>
            </a:stretch>
          </p:blipFill>
          <p:spPr>
            <a:xfrm>
              <a:off x="3080894" y="1256251"/>
              <a:ext cx="2771775" cy="1676400"/>
            </a:xfrm>
            <a:prstGeom prst="rect">
              <a:avLst/>
            </a:prstGeom>
          </p:spPr>
        </p:pic>
        <p:sp>
          <p:nvSpPr>
            <p:cNvPr id="8" name="文本框 7">
              <a:extLst>
                <a:ext uri="{FF2B5EF4-FFF2-40B4-BE49-F238E27FC236}">
                  <a16:creationId xmlns:a16="http://schemas.microsoft.com/office/drawing/2014/main" id="{7E640D00-68E8-492E-A5FB-313FBCB95262}"/>
                </a:ext>
              </a:extLst>
            </p:cNvPr>
            <p:cNvSpPr txBox="1"/>
            <p:nvPr/>
          </p:nvSpPr>
          <p:spPr>
            <a:xfrm>
              <a:off x="3507971" y="2889759"/>
              <a:ext cx="417102" cy="369332"/>
            </a:xfrm>
            <a:prstGeom prst="rect">
              <a:avLst/>
            </a:prstGeom>
            <a:noFill/>
          </p:spPr>
          <p:txBody>
            <a:bodyPr wrap="none" rtlCol="0">
              <a:spAutoFit/>
            </a:bodyPr>
            <a:lstStyle/>
            <a:p>
              <a:r>
                <a:rPr lang="en-US" altLang="zh-CN" dirty="0"/>
                <a:t>TX</a:t>
              </a:r>
              <a:endParaRPr lang="zh-CN" altLang="en-US" dirty="0"/>
            </a:p>
          </p:txBody>
        </p:sp>
        <p:sp>
          <p:nvSpPr>
            <p:cNvPr id="9" name="文本框 8">
              <a:extLst>
                <a:ext uri="{FF2B5EF4-FFF2-40B4-BE49-F238E27FC236}">
                  <a16:creationId xmlns:a16="http://schemas.microsoft.com/office/drawing/2014/main" id="{76169C07-450C-491E-B94E-21D63B9E36D9}"/>
                </a:ext>
              </a:extLst>
            </p:cNvPr>
            <p:cNvSpPr txBox="1"/>
            <p:nvPr/>
          </p:nvSpPr>
          <p:spPr>
            <a:xfrm>
              <a:off x="4352150" y="2889759"/>
              <a:ext cx="546945" cy="369332"/>
            </a:xfrm>
            <a:prstGeom prst="rect">
              <a:avLst/>
            </a:prstGeom>
            <a:noFill/>
          </p:spPr>
          <p:txBody>
            <a:bodyPr wrap="none" rtlCol="0">
              <a:spAutoFit/>
            </a:bodyPr>
            <a:lstStyle/>
            <a:p>
              <a:r>
                <a:rPr lang="en-US" altLang="zh-CN" dirty="0"/>
                <a:t>RX1</a:t>
              </a:r>
              <a:endParaRPr lang="zh-CN" altLang="en-US" dirty="0"/>
            </a:p>
          </p:txBody>
        </p:sp>
        <p:sp>
          <p:nvSpPr>
            <p:cNvPr id="10" name="文本框 9">
              <a:extLst>
                <a:ext uri="{FF2B5EF4-FFF2-40B4-BE49-F238E27FC236}">
                  <a16:creationId xmlns:a16="http://schemas.microsoft.com/office/drawing/2014/main" id="{40B40E92-5B7C-46D2-9AEB-4FD989BBCE10}"/>
                </a:ext>
              </a:extLst>
            </p:cNvPr>
            <p:cNvSpPr txBox="1"/>
            <p:nvPr/>
          </p:nvSpPr>
          <p:spPr>
            <a:xfrm>
              <a:off x="5268854" y="2889759"/>
              <a:ext cx="546945" cy="369332"/>
            </a:xfrm>
            <a:prstGeom prst="rect">
              <a:avLst/>
            </a:prstGeom>
            <a:noFill/>
          </p:spPr>
          <p:txBody>
            <a:bodyPr wrap="none" rtlCol="0">
              <a:spAutoFit/>
            </a:bodyPr>
            <a:lstStyle/>
            <a:p>
              <a:r>
                <a:rPr lang="en-US" altLang="zh-CN" dirty="0"/>
                <a:t>RX2</a:t>
              </a:r>
              <a:endParaRPr lang="zh-CN" altLang="en-US" dirty="0"/>
            </a:p>
          </p:txBody>
        </p:sp>
      </p:grpSp>
      <p:sp>
        <p:nvSpPr>
          <p:cNvPr id="12" name="文本框 11">
            <a:extLst>
              <a:ext uri="{FF2B5EF4-FFF2-40B4-BE49-F238E27FC236}">
                <a16:creationId xmlns:a16="http://schemas.microsoft.com/office/drawing/2014/main" id="{6F4E0B2D-2A31-4A91-9EC7-A384801A9A31}"/>
              </a:ext>
            </a:extLst>
          </p:cNvPr>
          <p:cNvSpPr txBox="1"/>
          <p:nvPr/>
        </p:nvSpPr>
        <p:spPr>
          <a:xfrm>
            <a:off x="1450161" y="3878771"/>
            <a:ext cx="3890356" cy="923330"/>
          </a:xfrm>
          <a:prstGeom prst="rect">
            <a:avLst/>
          </a:prstGeom>
          <a:noFill/>
        </p:spPr>
        <p:txBody>
          <a:bodyPr wrap="square" rtlCol="0">
            <a:spAutoFit/>
          </a:bodyPr>
          <a:lstStyle/>
          <a:p>
            <a:r>
              <a:rPr lang="zh-CN" altLang="en-US" dirty="0"/>
              <a:t>目标到不同接收天线的距离存在差异，该差异会造成目标回波到达不同接收天线时间不同并体现在信号的相位上。</a:t>
            </a: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D66C1EFC-127C-411D-8CE9-84004F9A5E6A}"/>
                  </a:ext>
                </a:extLst>
              </p:cNvPr>
              <p:cNvSpPr/>
              <p:nvPr/>
            </p:nvSpPr>
            <p:spPr>
              <a:xfrm>
                <a:off x="2282983" y="4885098"/>
                <a:ext cx="1806648" cy="6199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𝜔</m:t>
                      </m:r>
                      <m:r>
                        <a:rPr lang="en-US" altLang="zh-CN" i="1" dirty="0">
                          <a:latin typeface="Cambria Math" panose="02040503050406030204" pitchFamily="18" charset="0"/>
                        </a:rPr>
                        <m:t>= </m:t>
                      </m:r>
                      <m:f>
                        <m:fPr>
                          <m:ctrlPr>
                            <a:rPr lang="en-US" altLang="zh-CN" i="1" dirty="0">
                              <a:latin typeface="Cambria Math" panose="02040503050406030204" pitchFamily="18" charset="0"/>
                            </a:rPr>
                          </m:ctrlPr>
                        </m:fPr>
                        <m:num>
                          <m:r>
                            <a:rPr lang="en-US" altLang="zh-CN" b="0" i="1" dirty="0" smtClean="0">
                              <a:latin typeface="Cambria Math" panose="02040503050406030204" pitchFamily="18" charset="0"/>
                            </a:rPr>
                            <m:t>2</m:t>
                          </m:r>
                          <m:r>
                            <a:rPr lang="zh-CN" altLang="en-US" i="1" dirty="0">
                              <a:latin typeface="Cambria Math" panose="02040503050406030204" pitchFamily="18" charset="0"/>
                            </a:rPr>
                            <m:t>𝜋</m:t>
                          </m:r>
                          <m:r>
                            <a:rPr lang="en-US" altLang="zh-CN" i="1" dirty="0">
                              <a:latin typeface="Cambria Math" panose="02040503050406030204" pitchFamily="18" charset="0"/>
                            </a:rPr>
                            <m:t>𝑑</m:t>
                          </m:r>
                          <m:r>
                            <m:rPr>
                              <m:sty m:val="p"/>
                            </m:rPr>
                            <a:rPr lang="en-US" altLang="zh-CN" b="0" i="0" dirty="0" smtClean="0">
                              <a:latin typeface="Cambria Math" panose="02040503050406030204" pitchFamily="18" charset="0"/>
                            </a:rPr>
                            <m:t>sin</m:t>
                          </m:r>
                          <m:r>
                            <a:rPr lang="en-US" altLang="zh-CN" b="0" i="1" dirty="0" smtClean="0">
                              <a:latin typeface="Cambria Math" panose="02040503050406030204" pitchFamily="18" charset="0"/>
                            </a:rPr>
                            <m:t>(</m:t>
                          </m:r>
                          <m:r>
                            <a:rPr lang="zh-CN" altLang="en-US" b="0" i="1" dirty="0" smtClean="0">
                              <a:latin typeface="Cambria Math" panose="02040503050406030204" pitchFamily="18" charset="0"/>
                            </a:rPr>
                            <m:t>𝜃</m:t>
                          </m:r>
                          <m:r>
                            <a:rPr lang="en-US" altLang="zh-CN" b="0" i="1" dirty="0" smtClean="0">
                              <a:latin typeface="Cambria Math" panose="02040503050406030204" pitchFamily="18" charset="0"/>
                            </a:rPr>
                            <m:t>)</m:t>
                          </m:r>
                        </m:num>
                        <m:den>
                          <m:r>
                            <m:rPr>
                              <m:sty m:val="p"/>
                            </m:rPr>
                            <a:rPr lang="el-GR" altLang="zh-CN" i="1" dirty="0">
                              <a:latin typeface="Cambria Math" panose="02040503050406030204" pitchFamily="18" charset="0"/>
                            </a:rPr>
                            <m:t>λ</m:t>
                          </m:r>
                        </m:den>
                      </m:f>
                    </m:oMath>
                  </m:oMathPara>
                </a14:m>
                <a:endParaRPr lang="zh-CN" altLang="en-US" dirty="0"/>
              </a:p>
            </p:txBody>
          </p:sp>
        </mc:Choice>
        <mc:Fallback xmlns="">
          <p:sp>
            <p:nvSpPr>
              <p:cNvPr id="13" name="矩形 12">
                <a:extLst>
                  <a:ext uri="{FF2B5EF4-FFF2-40B4-BE49-F238E27FC236}">
                    <a16:creationId xmlns:a16="http://schemas.microsoft.com/office/drawing/2014/main" id="{D66C1EFC-127C-411D-8CE9-84004F9A5E6A}"/>
                  </a:ext>
                </a:extLst>
              </p:cNvPr>
              <p:cNvSpPr>
                <a:spLocks noRot="1" noChangeAspect="1" noMove="1" noResize="1" noEditPoints="1" noAdjustHandles="1" noChangeArrowheads="1" noChangeShapeType="1" noTextEdit="1"/>
              </p:cNvSpPr>
              <p:nvPr/>
            </p:nvSpPr>
            <p:spPr>
              <a:xfrm>
                <a:off x="2282983" y="4885098"/>
                <a:ext cx="1806648" cy="61997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D267FB9E-6CC6-4CB8-ABDA-4252B6D44330}"/>
                  </a:ext>
                </a:extLst>
              </p:cNvPr>
              <p:cNvSpPr/>
              <p:nvPr/>
            </p:nvSpPr>
            <p:spPr>
              <a:xfrm>
                <a:off x="2207013" y="5549296"/>
                <a:ext cx="1933927" cy="618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𝜃</m:t>
                      </m:r>
                      <m:r>
                        <a:rPr lang="en-US" altLang="zh-CN" i="1" dirty="0" smtClean="0">
                          <a:latin typeface="Cambria Math" panose="02040503050406030204" pitchFamily="18" charset="0"/>
                        </a:rPr>
                        <m:t>=</m:t>
                      </m:r>
                      <m:r>
                        <m:rPr>
                          <m:sty m:val="p"/>
                        </m:rPr>
                        <a:rPr lang="en-US" altLang="zh-CN" b="0" i="0" dirty="0" smtClean="0">
                          <a:latin typeface="Cambria Math" panose="02040503050406030204" pitchFamily="18" charset="0"/>
                        </a:rPr>
                        <m:t>arcsin</m:t>
                      </m:r>
                      <m:r>
                        <a:rPr lang="en-US" altLang="zh-CN" b="0" i="1" dirty="0" smtClean="0">
                          <a:latin typeface="Cambria Math" panose="02040503050406030204" pitchFamily="18" charset="0"/>
                        </a:rPr>
                        <m:t>⁡(</m:t>
                      </m:r>
                      <m:f>
                        <m:fPr>
                          <m:ctrlPr>
                            <a:rPr lang="en-US" altLang="zh-CN" i="1" dirty="0">
                              <a:latin typeface="Cambria Math" panose="02040503050406030204" pitchFamily="18" charset="0"/>
                            </a:rPr>
                          </m:ctrlPr>
                        </m:fPr>
                        <m:num>
                          <m:r>
                            <m:rPr>
                              <m:sty m:val="p"/>
                            </m:rPr>
                            <a:rPr lang="el-GR" altLang="zh-CN" i="1" dirty="0">
                              <a:latin typeface="Cambria Math" panose="02040503050406030204" pitchFamily="18" charset="0"/>
                            </a:rPr>
                            <m:t>λ</m:t>
                          </m:r>
                          <m:r>
                            <a:rPr lang="zh-CN" altLang="el-GR" i="1" dirty="0" smtClean="0">
                              <a:latin typeface="Cambria Math" panose="02040503050406030204" pitchFamily="18" charset="0"/>
                            </a:rPr>
                            <m:t>𝜔</m:t>
                          </m:r>
                        </m:num>
                        <m:den>
                          <m:r>
                            <a:rPr lang="en-US" altLang="zh-CN" b="0" i="1" dirty="0" smtClean="0">
                              <a:latin typeface="Cambria Math" panose="02040503050406030204" pitchFamily="18" charset="0"/>
                            </a:rPr>
                            <m:t>2</m:t>
                          </m:r>
                          <m:r>
                            <a:rPr lang="zh-CN" altLang="en-US" b="0" i="1" dirty="0" smtClean="0">
                              <a:latin typeface="Cambria Math" panose="02040503050406030204" pitchFamily="18" charset="0"/>
                            </a:rPr>
                            <m:t>𝜋</m:t>
                          </m:r>
                          <m:r>
                            <a:rPr lang="en-US" altLang="zh-CN" b="0" i="1" dirty="0" smtClean="0">
                              <a:latin typeface="Cambria Math" panose="02040503050406030204" pitchFamily="18" charset="0"/>
                            </a:rPr>
                            <m:t>𝑑</m:t>
                          </m:r>
                        </m:den>
                      </m:f>
                      <m:r>
                        <a:rPr lang="en-US" altLang="zh-CN" b="0" i="1" dirty="0" smtClean="0">
                          <a:latin typeface="Cambria Math" panose="02040503050406030204" pitchFamily="18" charset="0"/>
                        </a:rPr>
                        <m:t>)</m:t>
                      </m:r>
                    </m:oMath>
                  </m:oMathPara>
                </a14:m>
                <a:endParaRPr lang="zh-CN" altLang="en-US" dirty="0"/>
              </a:p>
            </p:txBody>
          </p:sp>
        </mc:Choice>
        <mc:Fallback xmlns="">
          <p:sp>
            <p:nvSpPr>
              <p:cNvPr id="14" name="矩形 13">
                <a:extLst>
                  <a:ext uri="{FF2B5EF4-FFF2-40B4-BE49-F238E27FC236}">
                    <a16:creationId xmlns:a16="http://schemas.microsoft.com/office/drawing/2014/main" id="{D267FB9E-6CC6-4CB8-ABDA-4252B6D44330}"/>
                  </a:ext>
                </a:extLst>
              </p:cNvPr>
              <p:cNvSpPr>
                <a:spLocks noRot="1" noChangeAspect="1" noMove="1" noResize="1" noEditPoints="1" noAdjustHandles="1" noChangeArrowheads="1" noChangeShapeType="1" noTextEdit="1"/>
              </p:cNvSpPr>
              <p:nvPr/>
            </p:nvSpPr>
            <p:spPr>
              <a:xfrm>
                <a:off x="2207013" y="5549296"/>
                <a:ext cx="1933927" cy="618374"/>
              </a:xfrm>
              <a:prstGeom prst="rect">
                <a:avLst/>
              </a:prstGeom>
              <a:blipFill>
                <a:blip r:embed="rId4"/>
                <a:stretch>
                  <a:fillRect/>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2BCD454C-DCBF-43CB-A21F-0557E4121907}"/>
              </a:ext>
            </a:extLst>
          </p:cNvPr>
          <p:cNvSpPr txBox="1"/>
          <p:nvPr/>
        </p:nvSpPr>
        <p:spPr>
          <a:xfrm>
            <a:off x="6721894" y="2323053"/>
            <a:ext cx="3250276" cy="923330"/>
          </a:xfrm>
          <a:prstGeom prst="rect">
            <a:avLst/>
          </a:prstGeom>
          <a:noFill/>
        </p:spPr>
        <p:txBody>
          <a:bodyPr wrap="square" rtlCol="0">
            <a:spAutoFit/>
          </a:bodyPr>
          <a:lstStyle/>
          <a:p>
            <a:r>
              <a:rPr lang="zh-CN" altLang="en-US" dirty="0"/>
              <a:t>与速度类似，角度的估计也基于相位变化，同样存在模糊性。不模糊条件为：</a:t>
            </a: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9C74E227-2412-402D-8DCA-7EA9082BAB68}"/>
                  </a:ext>
                </a:extLst>
              </p:cNvPr>
              <p:cNvSpPr/>
              <p:nvPr/>
            </p:nvSpPr>
            <p:spPr>
              <a:xfrm>
                <a:off x="7385485" y="3416406"/>
                <a:ext cx="1723036" cy="6199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dirty="0" smtClean="0">
                              <a:latin typeface="Cambria Math" panose="02040503050406030204" pitchFamily="18" charset="0"/>
                            </a:rPr>
                          </m:ctrlPr>
                        </m:fPr>
                        <m:num>
                          <m:r>
                            <a:rPr lang="en-US" altLang="zh-CN" i="1" dirty="0">
                              <a:latin typeface="Cambria Math" panose="02040503050406030204" pitchFamily="18" charset="0"/>
                            </a:rPr>
                            <m:t>2</m:t>
                          </m:r>
                          <m:r>
                            <a:rPr lang="zh-CN" altLang="en-US" i="1" dirty="0">
                              <a:latin typeface="Cambria Math" panose="02040503050406030204" pitchFamily="18" charset="0"/>
                            </a:rPr>
                            <m:t>𝜋</m:t>
                          </m:r>
                          <m:r>
                            <a:rPr lang="en-US" altLang="zh-CN" i="1" dirty="0">
                              <a:latin typeface="Cambria Math" panose="02040503050406030204" pitchFamily="18" charset="0"/>
                            </a:rPr>
                            <m:t>𝑑</m:t>
                          </m:r>
                          <m:r>
                            <m:rPr>
                              <m:sty m:val="p"/>
                            </m:rPr>
                            <a:rPr lang="en-US" altLang="zh-CN" i="0" dirty="0">
                              <a:latin typeface="Cambria Math" panose="02040503050406030204" pitchFamily="18" charset="0"/>
                            </a:rPr>
                            <m:t>sin</m:t>
                          </m:r>
                          <m:r>
                            <a:rPr lang="en-US" altLang="zh-CN" i="1" dirty="0">
                              <a:latin typeface="Cambria Math" panose="02040503050406030204" pitchFamily="18" charset="0"/>
                            </a:rPr>
                            <m:t>(</m:t>
                          </m:r>
                          <m:r>
                            <a:rPr lang="zh-CN" altLang="en-US" i="1" dirty="0">
                              <a:latin typeface="Cambria Math" panose="02040503050406030204" pitchFamily="18" charset="0"/>
                            </a:rPr>
                            <m:t>𝜃</m:t>
                          </m:r>
                          <m:r>
                            <a:rPr lang="en-US" altLang="zh-CN" i="1" dirty="0">
                              <a:latin typeface="Cambria Math" panose="02040503050406030204" pitchFamily="18" charset="0"/>
                            </a:rPr>
                            <m:t>)</m:t>
                          </m:r>
                        </m:num>
                        <m:den>
                          <m:r>
                            <m:rPr>
                              <m:sty m:val="p"/>
                            </m:rPr>
                            <a:rPr lang="el-GR" altLang="zh-CN" i="1" dirty="0">
                              <a:latin typeface="Cambria Math" panose="02040503050406030204" pitchFamily="18" charset="0"/>
                            </a:rPr>
                            <m:t>λ</m:t>
                          </m:r>
                        </m:den>
                      </m:f>
                      <m:r>
                        <a:rPr lang="en-US" altLang="zh-CN" b="0" i="0" dirty="0" smtClean="0">
                          <a:latin typeface="Cambria Math" panose="02040503050406030204" pitchFamily="18" charset="0"/>
                        </a:rPr>
                        <m:t>&lt;</m:t>
                      </m:r>
                      <m:r>
                        <m:rPr>
                          <m:sty m:val="p"/>
                        </m:rPr>
                        <a:rPr lang="el-GR" altLang="zh-CN" b="0" i="1" dirty="0" smtClean="0">
                          <a:latin typeface="Cambria Math" panose="02040503050406030204" pitchFamily="18" charset="0"/>
                          <a:ea typeface="Cambria Math" panose="02040503050406030204" pitchFamily="18" charset="0"/>
                        </a:rPr>
                        <m:t>π</m:t>
                      </m:r>
                    </m:oMath>
                  </m:oMathPara>
                </a14:m>
                <a:endParaRPr lang="zh-CN" altLang="en-US" dirty="0"/>
              </a:p>
            </p:txBody>
          </p:sp>
        </mc:Choice>
        <mc:Fallback xmlns="">
          <p:sp>
            <p:nvSpPr>
              <p:cNvPr id="16" name="矩形 15">
                <a:extLst>
                  <a:ext uri="{FF2B5EF4-FFF2-40B4-BE49-F238E27FC236}">
                    <a16:creationId xmlns:a16="http://schemas.microsoft.com/office/drawing/2014/main" id="{9C74E227-2412-402D-8DCA-7EA9082BAB68}"/>
                  </a:ext>
                </a:extLst>
              </p:cNvPr>
              <p:cNvSpPr>
                <a:spLocks noRot="1" noChangeAspect="1" noMove="1" noResize="1" noEditPoints="1" noAdjustHandles="1" noChangeArrowheads="1" noChangeShapeType="1" noTextEdit="1"/>
              </p:cNvSpPr>
              <p:nvPr/>
            </p:nvSpPr>
            <p:spPr>
              <a:xfrm>
                <a:off x="7385485" y="3416406"/>
                <a:ext cx="1723036" cy="61997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AF7F603D-28EB-4261-A9BB-F2D411A8303A}"/>
                  </a:ext>
                </a:extLst>
              </p:cNvPr>
              <p:cNvSpPr txBox="1"/>
              <p:nvPr/>
            </p:nvSpPr>
            <p:spPr>
              <a:xfrm>
                <a:off x="7440500" y="4267443"/>
                <a:ext cx="1613006"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𝜃</m:t>
                      </m:r>
                      <m:r>
                        <a:rPr lang="en-US" altLang="zh-CN" b="0" i="1" dirty="0" smtClean="0">
                          <a:latin typeface="Cambria Math" panose="02040503050406030204" pitchFamily="18" charset="0"/>
                        </a:rPr>
                        <m:t>&lt;</m:t>
                      </m:r>
                      <m:r>
                        <m:rPr>
                          <m:sty m:val="p"/>
                        </m:rPr>
                        <a:rPr lang="en-US" altLang="zh-CN" b="0" i="0" dirty="0" smtClean="0">
                          <a:latin typeface="Cambria Math" panose="02040503050406030204" pitchFamily="18" charset="0"/>
                        </a:rPr>
                        <m:t>arcsin</m:t>
                      </m:r>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m:rPr>
                              <m:sty m:val="p"/>
                            </m:rPr>
                            <a:rPr lang="el-GR" altLang="zh-CN" i="1" dirty="0">
                              <a:latin typeface="Cambria Math" panose="02040503050406030204" pitchFamily="18" charset="0"/>
                            </a:rPr>
                            <m:t>λ</m:t>
                          </m:r>
                        </m:num>
                        <m:den>
                          <m:r>
                            <a:rPr lang="en-US" altLang="zh-CN" i="1" dirty="0">
                              <a:latin typeface="Cambria Math" panose="02040503050406030204" pitchFamily="18" charset="0"/>
                            </a:rPr>
                            <m:t>2</m:t>
                          </m:r>
                          <m:r>
                            <a:rPr lang="en-US" altLang="zh-CN" i="1" dirty="0">
                              <a:latin typeface="Cambria Math" panose="02040503050406030204" pitchFamily="18" charset="0"/>
                            </a:rPr>
                            <m:t>𝑑</m:t>
                          </m:r>
                        </m:den>
                      </m:f>
                      <m:r>
                        <a:rPr lang="en-US" altLang="zh-CN" i="1" dirty="0">
                          <a:latin typeface="Cambria Math" panose="02040503050406030204" pitchFamily="18" charset="0"/>
                        </a:rPr>
                        <m:t>)</m:t>
                      </m:r>
                    </m:oMath>
                  </m:oMathPara>
                </a14:m>
                <a:endParaRPr lang="zh-CN" altLang="en-US" dirty="0"/>
              </a:p>
            </p:txBody>
          </p:sp>
        </mc:Choice>
        <mc:Fallback xmlns="">
          <p:sp>
            <p:nvSpPr>
              <p:cNvPr id="17" name="文本框 16">
                <a:extLst>
                  <a:ext uri="{FF2B5EF4-FFF2-40B4-BE49-F238E27FC236}">
                    <a16:creationId xmlns:a16="http://schemas.microsoft.com/office/drawing/2014/main" id="{AF7F603D-28EB-4261-A9BB-F2D411A8303A}"/>
                  </a:ext>
                </a:extLst>
              </p:cNvPr>
              <p:cNvSpPr txBox="1">
                <a:spLocks noRot="1" noChangeAspect="1" noMove="1" noResize="1" noEditPoints="1" noAdjustHandles="1" noChangeArrowheads="1" noChangeShapeType="1" noTextEdit="1"/>
              </p:cNvSpPr>
              <p:nvPr/>
            </p:nvSpPr>
            <p:spPr>
              <a:xfrm>
                <a:off x="7440500" y="4267443"/>
                <a:ext cx="1613006" cy="525978"/>
              </a:xfrm>
              <a:prstGeom prst="rect">
                <a:avLst/>
              </a:prstGeom>
              <a:blipFill>
                <a:blip r:embed="rId6"/>
                <a:stretch>
                  <a:fillRect/>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0E736F26-9963-4458-B709-3B8FF4737DAD}"/>
              </a:ext>
            </a:extLst>
          </p:cNvPr>
          <p:cNvSpPr txBox="1"/>
          <p:nvPr/>
        </p:nvSpPr>
        <p:spPr>
          <a:xfrm>
            <a:off x="2509858" y="3231740"/>
            <a:ext cx="1645920" cy="369332"/>
          </a:xfrm>
          <a:prstGeom prst="rect">
            <a:avLst/>
          </a:prstGeom>
          <a:noFill/>
        </p:spPr>
        <p:txBody>
          <a:bodyPr wrap="square" rtlCol="0">
            <a:spAutoFit/>
          </a:bodyPr>
          <a:lstStyle/>
          <a:p>
            <a:r>
              <a:rPr lang="zh-CN" altLang="en-US" dirty="0"/>
              <a:t>图</a:t>
            </a:r>
            <a:r>
              <a:rPr lang="en-US" altLang="zh-CN" dirty="0"/>
              <a:t>11 </a:t>
            </a:r>
            <a:r>
              <a:rPr lang="zh-CN" altLang="en-US" dirty="0"/>
              <a:t>测角示意</a:t>
            </a: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4F4B1C1A-7931-40B0-984A-00F380D570D1}"/>
                  </a:ext>
                </a:extLst>
              </p:cNvPr>
              <p:cNvSpPr txBox="1"/>
              <p:nvPr/>
            </p:nvSpPr>
            <p:spPr>
              <a:xfrm>
                <a:off x="1450161" y="6208051"/>
                <a:ext cx="3890355" cy="369332"/>
              </a:xfrm>
              <a:prstGeom prst="rect">
                <a:avLst/>
              </a:prstGeom>
              <a:noFill/>
            </p:spPr>
            <p:txBody>
              <a:bodyPr wrap="square" rtlCol="0">
                <a:spAutoFit/>
              </a:bodyPr>
              <a:lstStyle/>
              <a:p>
                <a14:m>
                  <m:oMath xmlns:m="http://schemas.openxmlformats.org/officeDocument/2006/math">
                    <m:r>
                      <a:rPr lang="en-US" altLang="zh-CN" i="1" dirty="0" smtClean="0">
                        <a:latin typeface="Cambria Math" panose="02040503050406030204" pitchFamily="18" charset="0"/>
                      </a:rPr>
                      <m:t>𝑑</m:t>
                    </m:r>
                  </m:oMath>
                </a14:m>
                <a:r>
                  <a:rPr lang="zh-CN" altLang="en-US" dirty="0"/>
                  <a:t>为接收天线间距（不是目标距离）。</a:t>
                </a:r>
              </a:p>
            </p:txBody>
          </p:sp>
        </mc:Choice>
        <mc:Fallback xmlns="">
          <p:sp>
            <p:nvSpPr>
              <p:cNvPr id="19" name="文本框 18">
                <a:extLst>
                  <a:ext uri="{FF2B5EF4-FFF2-40B4-BE49-F238E27FC236}">
                    <a16:creationId xmlns:a16="http://schemas.microsoft.com/office/drawing/2014/main" id="{4F4B1C1A-7931-40B0-984A-00F380D570D1}"/>
                  </a:ext>
                </a:extLst>
              </p:cNvPr>
              <p:cNvSpPr txBox="1">
                <a:spLocks noRot="1" noChangeAspect="1" noMove="1" noResize="1" noEditPoints="1" noAdjustHandles="1" noChangeArrowheads="1" noChangeShapeType="1" noTextEdit="1"/>
              </p:cNvSpPr>
              <p:nvPr/>
            </p:nvSpPr>
            <p:spPr>
              <a:xfrm>
                <a:off x="1450161" y="6208051"/>
                <a:ext cx="3890355" cy="369332"/>
              </a:xfrm>
              <a:prstGeom prst="rect">
                <a:avLst/>
              </a:prstGeom>
              <a:blipFill>
                <a:blip r:embed="rId7"/>
                <a:stretch>
                  <a:fillRect t="-9836" r="-7053" b="-22951"/>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3274AE8E-3AF2-4417-9792-D444308249C2}"/>
              </a:ext>
            </a:extLst>
          </p:cNvPr>
          <p:cNvSpPr txBox="1"/>
          <p:nvPr/>
        </p:nvSpPr>
        <p:spPr>
          <a:xfrm>
            <a:off x="6721894" y="5019399"/>
            <a:ext cx="3250276" cy="646331"/>
          </a:xfrm>
          <a:prstGeom prst="rect">
            <a:avLst/>
          </a:prstGeom>
          <a:noFill/>
        </p:spPr>
        <p:txBody>
          <a:bodyPr wrap="square" rtlCol="0">
            <a:spAutoFit/>
          </a:bodyPr>
          <a:lstStyle/>
          <a:p>
            <a:r>
              <a:rPr lang="zh-CN" altLang="en-US" dirty="0"/>
              <a:t>当天线间距为半波长时，不模糊区间为</a:t>
            </a:r>
            <a:r>
              <a:rPr lang="en-US" altLang="zh-CN" dirty="0"/>
              <a:t>±90°</a:t>
            </a:r>
            <a:r>
              <a:rPr lang="zh-CN" altLang="en-US" dirty="0"/>
              <a:t>。</a:t>
            </a:r>
          </a:p>
        </p:txBody>
      </p:sp>
    </p:spTree>
    <p:extLst>
      <p:ext uri="{BB962C8B-B14F-4D97-AF65-F5344CB8AC3E}">
        <p14:creationId xmlns:p14="http://schemas.microsoft.com/office/powerpoint/2010/main" val="1897466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854E5-7613-ED42-8B71-EB04FDA9D4CD}"/>
              </a:ext>
            </a:extLst>
          </p:cNvPr>
          <p:cNvSpPr>
            <a:spLocks noGrp="1"/>
          </p:cNvSpPr>
          <p:nvPr>
            <p:ph type="title"/>
          </p:nvPr>
        </p:nvSpPr>
        <p:spPr/>
        <p:txBody>
          <a:bodyPr>
            <a:normAutofit fontScale="90000"/>
          </a:bodyPr>
          <a:lstStyle/>
          <a:p>
            <a:r>
              <a:rPr kumimoji="1" lang="en-US" altLang="zh-CN" dirty="0"/>
              <a:t>05 </a:t>
            </a:r>
            <a:r>
              <a:rPr kumimoji="1" lang="zh-CN" altLang="en-US" dirty="0"/>
              <a:t>角度估计</a:t>
            </a:r>
          </a:p>
        </p:txBody>
      </p:sp>
      <p:sp>
        <p:nvSpPr>
          <p:cNvPr id="3" name="内容占位符 2">
            <a:extLst>
              <a:ext uri="{FF2B5EF4-FFF2-40B4-BE49-F238E27FC236}">
                <a16:creationId xmlns:a16="http://schemas.microsoft.com/office/drawing/2014/main" id="{C6A31A0D-375E-6A4F-BF5E-B1CDBBD1E19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1ACC702-8A7A-406C-8D63-8E949A9AEF82}"/>
              </a:ext>
            </a:extLst>
          </p:cNvPr>
          <p:cNvPicPr>
            <a:picLocks noChangeAspect="1"/>
          </p:cNvPicPr>
          <p:nvPr/>
        </p:nvPicPr>
        <p:blipFill>
          <a:blip r:embed="rId2"/>
          <a:stretch>
            <a:fillRect/>
          </a:stretch>
        </p:blipFill>
        <p:spPr>
          <a:xfrm>
            <a:off x="730288" y="1456356"/>
            <a:ext cx="4962525" cy="2362200"/>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423FED9-111F-4A63-859F-7F2870C385E4}"/>
                  </a:ext>
                </a:extLst>
              </p:cNvPr>
              <p:cNvSpPr txBox="1"/>
              <p:nvPr/>
            </p:nvSpPr>
            <p:spPr>
              <a:xfrm>
                <a:off x="6704214" y="1606292"/>
                <a:ext cx="3483582" cy="9249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zh-CN" altLang="en-US" i="1" smtClean="0">
                          <a:latin typeface="Cambria Math" panose="02040503050406030204" pitchFamily="18" charset="0"/>
                        </a:rPr>
                        <m:t>𝜔</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𝑑</m:t>
                          </m:r>
                        </m:num>
                        <m:den>
                          <m:r>
                            <a:rPr lang="zh-CN" altLang="en-US" b="0" i="1" smtClean="0">
                              <a:latin typeface="Cambria Math" panose="02040503050406030204" pitchFamily="18" charset="0"/>
                            </a:rPr>
                            <m:t>𝜆</m:t>
                          </m:r>
                        </m:den>
                      </m:f>
                      <m:d>
                        <m:dPr>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𝜃</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𝜃</m:t>
                                  </m:r>
                                </m:e>
                              </m:d>
                            </m:e>
                          </m:func>
                          <m:r>
                            <a:rPr lang="en-US" altLang="zh-CN" b="0" i="1" smtClean="0">
                              <a:latin typeface="Cambria Math" panose="02040503050406030204" pitchFamily="18" charset="0"/>
                              <a:ea typeface="Cambria Math" panose="02040503050406030204" pitchFamily="18" charset="0"/>
                            </a:rPr>
                            <m:t>−</m:t>
                          </m:r>
                          <m:func>
                            <m:funcPr>
                              <m:ctrlPr>
                                <a:rPr lang="en-US" altLang="zh-CN" b="0" i="1" smtClean="0">
                                  <a:latin typeface="Cambria Math" panose="02040503050406030204" pitchFamily="18" charset="0"/>
                                  <a:ea typeface="Cambria Math" panose="02040503050406030204" pitchFamily="18" charset="0"/>
                                </a:rPr>
                              </m:ctrlPr>
                            </m:funcPr>
                            <m:fName>
                              <m:r>
                                <m:rPr>
                                  <m:sty m:val="p"/>
                                </m:rPr>
                                <a:rPr lang="en-US" altLang="zh-CN" b="0" i="0" smtClean="0">
                                  <a:latin typeface="Cambria Math" panose="02040503050406030204" pitchFamily="18" charset="0"/>
                                  <a:ea typeface="Cambria Math" panose="02040503050406030204" pitchFamily="18" charset="0"/>
                                </a:rPr>
                                <m:t>sin</m:t>
                              </m:r>
                            </m:fName>
                            <m:e>
                              <m:d>
                                <m:dPr>
                                  <m:ctrlPr>
                                    <a:rPr lang="en-US" altLang="zh-CN" b="0" i="1" smtClean="0">
                                      <a:latin typeface="Cambria Math" panose="02040503050406030204" pitchFamily="18" charset="0"/>
                                      <a:ea typeface="Cambria Math" panose="02040503050406030204" pitchFamily="18" charset="0"/>
                                    </a:rPr>
                                  </m:ctrlPr>
                                </m:dPr>
                                <m:e>
                                  <m:r>
                                    <a:rPr lang="zh-CN" altLang="en-US" b="0" i="1" smtClean="0">
                                      <a:latin typeface="Cambria Math" panose="02040503050406030204" pitchFamily="18" charset="0"/>
                                    </a:rPr>
                                    <m:t>𝜃</m:t>
                                  </m:r>
                                </m:e>
                              </m:d>
                            </m:e>
                          </m:func>
                        </m:e>
                      </m:d>
                    </m:oMath>
                  </m:oMathPara>
                </a14:m>
                <a:endParaRPr lang="en-US" altLang="zh-CN" b="0" dirty="0"/>
              </a:p>
              <a:p>
                <a:r>
                  <a:rPr lang="en-US" altLang="zh-CN" dirty="0"/>
                  <a:t> </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i="1">
                            <a:latin typeface="Cambria Math" panose="02040503050406030204" pitchFamily="18" charset="0"/>
                          </a:rPr>
                          <m:t>𝑑</m:t>
                        </m:r>
                      </m:num>
                      <m:den>
                        <m:r>
                          <a:rPr lang="zh-CN" altLang="en-US" i="1">
                            <a:latin typeface="Cambria Math" panose="02040503050406030204" pitchFamily="18" charset="0"/>
                          </a:rPr>
                          <m:t>𝜆</m:t>
                        </m:r>
                      </m:den>
                    </m:f>
                    <m:r>
                      <m:rPr>
                        <m:sty m:val="p"/>
                      </m:rPr>
                      <a:rPr lang="en-US" altLang="zh-CN" b="0" i="0" smtClean="0">
                        <a:latin typeface="Cambria Math" panose="02040503050406030204" pitchFamily="18" charset="0"/>
                      </a:rPr>
                      <m:t>cos</m:t>
                    </m:r>
                    <m:r>
                      <a:rPr lang="en-US" altLang="zh-CN" b="0" i="1" smtClean="0">
                        <a:latin typeface="Cambria Math" panose="02040503050406030204" pitchFamily="18" charset="0"/>
                      </a:rPr>
                      <m:t>⁡(</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𝜃</m:t>
                    </m:r>
                  </m:oMath>
                </a14:m>
                <a:endParaRPr lang="en-US" altLang="zh-CN" b="0" dirty="0"/>
              </a:p>
            </p:txBody>
          </p:sp>
        </mc:Choice>
        <mc:Fallback xmlns="">
          <p:sp>
            <p:nvSpPr>
              <p:cNvPr id="5" name="文本框 4">
                <a:extLst>
                  <a:ext uri="{FF2B5EF4-FFF2-40B4-BE49-F238E27FC236}">
                    <a16:creationId xmlns:a16="http://schemas.microsoft.com/office/drawing/2014/main" id="{8423FED9-111F-4A63-859F-7F2870C385E4}"/>
                  </a:ext>
                </a:extLst>
              </p:cNvPr>
              <p:cNvSpPr txBox="1">
                <a:spLocks noRot="1" noChangeAspect="1" noMove="1" noResize="1" noEditPoints="1" noAdjustHandles="1" noChangeArrowheads="1" noChangeShapeType="1" noTextEdit="1"/>
              </p:cNvSpPr>
              <p:nvPr/>
            </p:nvSpPr>
            <p:spPr>
              <a:xfrm>
                <a:off x="6704214" y="1606292"/>
                <a:ext cx="3483582" cy="924933"/>
              </a:xfrm>
              <a:prstGeom prst="rect">
                <a:avLst/>
              </a:prstGeom>
              <a:blipFill>
                <a:blip r:embed="rId3"/>
                <a:stretch>
                  <a:fillRect b="-5921"/>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0F354E42-4B4D-40F3-8991-B9BDFA5A44BE}"/>
              </a:ext>
            </a:extLst>
          </p:cNvPr>
          <p:cNvSpPr txBox="1"/>
          <p:nvPr/>
        </p:nvSpPr>
        <p:spPr>
          <a:xfrm>
            <a:off x="6704214" y="2776451"/>
            <a:ext cx="3782291" cy="369332"/>
          </a:xfrm>
          <a:prstGeom prst="rect">
            <a:avLst/>
          </a:prstGeom>
          <a:noFill/>
        </p:spPr>
        <p:txBody>
          <a:bodyPr wrap="square" rtlCol="0">
            <a:spAutoFit/>
          </a:bodyPr>
          <a:lstStyle/>
          <a:p>
            <a:r>
              <a:rPr lang="zh-CN" altLang="en-US" dirty="0"/>
              <a:t>与速度类似，两角度可分辨需满足：</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4EC68D7-6947-425B-BAFC-27F9786F3D4E}"/>
                  </a:ext>
                </a:extLst>
              </p:cNvPr>
              <p:cNvSpPr/>
              <p:nvPr/>
            </p:nvSpPr>
            <p:spPr>
              <a:xfrm>
                <a:off x="7759265" y="3145783"/>
                <a:ext cx="1117998"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zh-CN" altLang="en-US" i="1" smtClean="0">
                          <a:latin typeface="Cambria Math" panose="02040503050406030204" pitchFamily="18" charset="0"/>
                        </a:rPr>
                        <m:t>𝜔</m:t>
                      </m:r>
                      <m:r>
                        <a:rPr lang="en-US" altLang="zh-CN" b="0" i="1" smtClean="0">
                          <a:latin typeface="Cambria Math" panose="02040503050406030204" pitchFamily="18" charset="0"/>
                        </a:rPr>
                        <m:t>&gt;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zh-CN" altLang="en-US" b="0" i="1" smtClean="0">
                              <a:latin typeface="Cambria Math" panose="02040503050406030204" pitchFamily="18" charset="0"/>
                            </a:rPr>
                            <m:t>𝜋</m:t>
                          </m:r>
                        </m:num>
                        <m:den>
                          <m:r>
                            <a:rPr lang="en-US" altLang="zh-CN" b="0" i="1" smtClean="0">
                              <a:latin typeface="Cambria Math" panose="02040503050406030204" pitchFamily="18" charset="0"/>
                            </a:rPr>
                            <m:t>𝑁</m:t>
                          </m:r>
                        </m:den>
                      </m:f>
                    </m:oMath>
                  </m:oMathPara>
                </a14:m>
                <a:endParaRPr lang="zh-CN" altLang="en-US" dirty="0"/>
              </a:p>
            </p:txBody>
          </p:sp>
        </mc:Choice>
        <mc:Fallback xmlns="">
          <p:sp>
            <p:nvSpPr>
              <p:cNvPr id="7" name="矩形 6">
                <a:extLst>
                  <a:ext uri="{FF2B5EF4-FFF2-40B4-BE49-F238E27FC236}">
                    <a16:creationId xmlns:a16="http://schemas.microsoft.com/office/drawing/2014/main" id="{A4EC68D7-6947-425B-BAFC-27F9786F3D4E}"/>
                  </a:ext>
                </a:extLst>
              </p:cNvPr>
              <p:cNvSpPr>
                <a:spLocks noRot="1" noChangeAspect="1" noMove="1" noResize="1" noEditPoints="1" noAdjustHandles="1" noChangeArrowheads="1" noChangeShapeType="1" noTextEdit="1"/>
              </p:cNvSpPr>
              <p:nvPr/>
            </p:nvSpPr>
            <p:spPr>
              <a:xfrm>
                <a:off x="7759265" y="3145783"/>
                <a:ext cx="1117998" cy="61093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E5C7060-D395-433F-92DF-252AA1B889B5}"/>
                  </a:ext>
                </a:extLst>
              </p:cNvPr>
              <p:cNvSpPr/>
              <p:nvPr/>
            </p:nvSpPr>
            <p:spPr>
              <a:xfrm>
                <a:off x="7270798" y="3816895"/>
                <a:ext cx="2214965" cy="618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i="1">
                              <a:latin typeface="Cambria Math" panose="02040503050406030204" pitchFamily="18" charset="0"/>
                            </a:rPr>
                            <m:t>𝑑</m:t>
                          </m:r>
                        </m:num>
                        <m:den>
                          <m:r>
                            <a:rPr lang="zh-CN" altLang="en-US" i="1">
                              <a:latin typeface="Cambria Math" panose="02040503050406030204" pitchFamily="18" charset="0"/>
                            </a:rPr>
                            <m:t>𝜆</m:t>
                          </m:r>
                        </m:den>
                      </m:f>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d>
                            <m:dPr>
                              <m:ctrlPr>
                                <a:rPr lang="en-US" altLang="zh-CN" i="1">
                                  <a:latin typeface="Cambria Math" panose="02040503050406030204" pitchFamily="18" charset="0"/>
                                </a:rPr>
                              </m:ctrlPr>
                            </m:dPr>
                            <m:e>
                              <m:r>
                                <a:rPr lang="zh-CN" altLang="en-US" i="1">
                                  <a:latin typeface="Cambria Math" panose="02040503050406030204" pitchFamily="18" charset="0"/>
                                </a:rPr>
                                <m:t>𝜃</m:t>
                              </m:r>
                            </m:e>
                          </m:d>
                        </m:e>
                      </m:func>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𝜃</m:t>
                      </m:r>
                      <m:r>
                        <a:rPr lang="en-US" altLang="zh-CN" b="0" i="1" smtClean="0">
                          <a:latin typeface="Cambria Math" panose="02040503050406030204" pitchFamily="18" charset="0"/>
                          <a:ea typeface="Cambria Math" panose="02040503050406030204" pitchFamily="18" charset="0"/>
                        </a:rPr>
                        <m:t>&gt;</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num>
                        <m:den>
                          <m:r>
                            <a:rPr lang="en-US" altLang="zh-CN" i="1">
                              <a:latin typeface="Cambria Math" panose="02040503050406030204" pitchFamily="18" charset="0"/>
                            </a:rPr>
                            <m:t>𝑁</m:t>
                          </m:r>
                        </m:den>
                      </m:f>
                    </m:oMath>
                  </m:oMathPara>
                </a14:m>
                <a:endParaRPr lang="zh-CN" altLang="en-US" dirty="0"/>
              </a:p>
            </p:txBody>
          </p:sp>
        </mc:Choice>
        <mc:Fallback xmlns="">
          <p:sp>
            <p:nvSpPr>
              <p:cNvPr id="8" name="矩形 7">
                <a:extLst>
                  <a:ext uri="{FF2B5EF4-FFF2-40B4-BE49-F238E27FC236}">
                    <a16:creationId xmlns:a16="http://schemas.microsoft.com/office/drawing/2014/main" id="{DE5C7060-D395-433F-92DF-252AA1B889B5}"/>
                  </a:ext>
                </a:extLst>
              </p:cNvPr>
              <p:cNvSpPr>
                <a:spLocks noRot="1" noChangeAspect="1" noMove="1" noResize="1" noEditPoints="1" noAdjustHandles="1" noChangeArrowheads="1" noChangeShapeType="1" noTextEdit="1"/>
              </p:cNvSpPr>
              <p:nvPr/>
            </p:nvSpPr>
            <p:spPr>
              <a:xfrm>
                <a:off x="7270798" y="3816895"/>
                <a:ext cx="2214965" cy="61831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72128461-CF63-434F-8D1B-C3B02FD80FC1}"/>
                  </a:ext>
                </a:extLst>
              </p:cNvPr>
              <p:cNvSpPr/>
              <p:nvPr/>
            </p:nvSpPr>
            <p:spPr>
              <a:xfrm>
                <a:off x="7412824" y="4563209"/>
                <a:ext cx="1810880" cy="657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𝜃</m:t>
                      </m:r>
                      <m:r>
                        <a:rPr lang="en-US" altLang="zh-CN" b="0" i="1" smtClean="0">
                          <a:latin typeface="Cambria Math" panose="02040503050406030204" pitchFamily="18" charset="0"/>
                          <a:ea typeface="Cambria Math" panose="02040503050406030204" pitchFamily="18" charset="0"/>
                        </a:rPr>
                        <m:t>&gt;</m:t>
                      </m:r>
                      <m:f>
                        <m:fPr>
                          <m:ctrlPr>
                            <a:rPr lang="en-US" altLang="zh-CN" i="1">
                              <a:latin typeface="Cambria Math" panose="02040503050406030204" pitchFamily="18" charset="0"/>
                            </a:rPr>
                          </m:ctrlPr>
                        </m:fPr>
                        <m:num>
                          <m:r>
                            <a:rPr lang="zh-CN" altLang="en-US" i="1">
                              <a:latin typeface="Cambria Math" panose="02040503050406030204" pitchFamily="18" charset="0"/>
                            </a:rPr>
                            <m:t>𝜆</m:t>
                          </m:r>
                        </m:num>
                        <m:den>
                          <m:r>
                            <a:rPr lang="en-US" altLang="zh-CN" i="1">
                              <a:latin typeface="Cambria Math" panose="02040503050406030204" pitchFamily="18" charset="0"/>
                            </a:rPr>
                            <m:t>𝑁</m:t>
                          </m:r>
                          <m:r>
                            <a:rPr lang="en-US" altLang="zh-CN" b="0" i="1" smtClean="0">
                              <a:latin typeface="Cambria Math" panose="02040503050406030204" pitchFamily="18" charset="0"/>
                            </a:rPr>
                            <m:t>𝑑</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d>
                                <m:dPr>
                                  <m:ctrlPr>
                                    <a:rPr lang="en-US" altLang="zh-CN" i="1">
                                      <a:latin typeface="Cambria Math" panose="02040503050406030204" pitchFamily="18" charset="0"/>
                                    </a:rPr>
                                  </m:ctrlPr>
                                </m:dPr>
                                <m:e>
                                  <m:r>
                                    <a:rPr lang="zh-CN" altLang="en-US" i="1">
                                      <a:latin typeface="Cambria Math" panose="02040503050406030204" pitchFamily="18" charset="0"/>
                                    </a:rPr>
                                    <m:t>𝜃</m:t>
                                  </m:r>
                                </m:e>
                              </m:d>
                            </m:e>
                          </m:func>
                        </m:den>
                      </m:f>
                    </m:oMath>
                  </m:oMathPara>
                </a14:m>
                <a:endParaRPr lang="zh-CN" altLang="en-US" dirty="0"/>
              </a:p>
            </p:txBody>
          </p:sp>
        </mc:Choice>
        <mc:Fallback xmlns="">
          <p:sp>
            <p:nvSpPr>
              <p:cNvPr id="9" name="矩形 8">
                <a:extLst>
                  <a:ext uri="{FF2B5EF4-FFF2-40B4-BE49-F238E27FC236}">
                    <a16:creationId xmlns:a16="http://schemas.microsoft.com/office/drawing/2014/main" id="{72128461-CF63-434F-8D1B-C3B02FD80FC1}"/>
                  </a:ext>
                </a:extLst>
              </p:cNvPr>
              <p:cNvSpPr>
                <a:spLocks noRot="1" noChangeAspect="1" noMove="1" noResize="1" noEditPoints="1" noAdjustHandles="1" noChangeArrowheads="1" noChangeShapeType="1" noTextEdit="1"/>
              </p:cNvSpPr>
              <p:nvPr/>
            </p:nvSpPr>
            <p:spPr>
              <a:xfrm>
                <a:off x="7412824" y="4563209"/>
                <a:ext cx="1810880" cy="657552"/>
              </a:xfrm>
              <a:prstGeom prst="rect">
                <a:avLst/>
              </a:prstGeom>
              <a:blipFill>
                <a:blip r:embed="rId6"/>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64A5E40E-434B-4DE0-8C30-FE1878B625F8}"/>
              </a:ext>
            </a:extLst>
          </p:cNvPr>
          <p:cNvSpPr txBox="1"/>
          <p:nvPr/>
        </p:nvSpPr>
        <p:spPr>
          <a:xfrm>
            <a:off x="6307667" y="5348764"/>
            <a:ext cx="5393265" cy="369332"/>
          </a:xfrm>
          <a:prstGeom prst="rect">
            <a:avLst/>
          </a:prstGeom>
          <a:noFill/>
        </p:spPr>
        <p:txBody>
          <a:bodyPr wrap="square" rtlCol="0">
            <a:spAutoFit/>
          </a:bodyPr>
          <a:lstStyle/>
          <a:p>
            <a:r>
              <a:rPr lang="zh-CN" altLang="en-US" dirty="0"/>
              <a:t>角度分辨能力由天线孔径决定与目标所在角度相关。</a:t>
            </a:r>
          </a:p>
        </p:txBody>
      </p:sp>
      <p:pic>
        <p:nvPicPr>
          <p:cNvPr id="12" name="图片 11">
            <a:extLst>
              <a:ext uri="{FF2B5EF4-FFF2-40B4-BE49-F238E27FC236}">
                <a16:creationId xmlns:a16="http://schemas.microsoft.com/office/drawing/2014/main" id="{3BD915C0-A26B-467F-984B-C6A570B52195}"/>
              </a:ext>
            </a:extLst>
          </p:cNvPr>
          <p:cNvPicPr>
            <a:picLocks noChangeAspect="1"/>
          </p:cNvPicPr>
          <p:nvPr/>
        </p:nvPicPr>
        <p:blipFill>
          <a:blip r:embed="rId7"/>
          <a:stretch>
            <a:fillRect/>
          </a:stretch>
        </p:blipFill>
        <p:spPr>
          <a:xfrm>
            <a:off x="1971278" y="4563209"/>
            <a:ext cx="2480544" cy="1205405"/>
          </a:xfrm>
          <a:prstGeom prst="rect">
            <a:avLst/>
          </a:prstGeom>
        </p:spPr>
      </p:pic>
      <p:sp>
        <p:nvSpPr>
          <p:cNvPr id="13" name="箭头: 下 12">
            <a:extLst>
              <a:ext uri="{FF2B5EF4-FFF2-40B4-BE49-F238E27FC236}">
                <a16:creationId xmlns:a16="http://schemas.microsoft.com/office/drawing/2014/main" id="{457028F0-43C5-4E84-9750-8F7981C5808A}"/>
              </a:ext>
            </a:extLst>
          </p:cNvPr>
          <p:cNvSpPr/>
          <p:nvPr/>
        </p:nvSpPr>
        <p:spPr>
          <a:xfrm>
            <a:off x="2876204" y="3931920"/>
            <a:ext cx="335347" cy="5032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7913C401-9B30-4443-B552-FD16390168A8}"/>
              </a:ext>
            </a:extLst>
          </p:cNvPr>
          <p:cNvSpPr txBox="1"/>
          <p:nvPr/>
        </p:nvSpPr>
        <p:spPr>
          <a:xfrm>
            <a:off x="3155763" y="3931920"/>
            <a:ext cx="996108" cy="369332"/>
          </a:xfrm>
          <a:prstGeom prst="rect">
            <a:avLst/>
          </a:prstGeom>
          <a:noFill/>
        </p:spPr>
        <p:txBody>
          <a:bodyPr wrap="square" rtlCol="0">
            <a:spAutoFit/>
          </a:bodyPr>
          <a:lstStyle/>
          <a:p>
            <a:r>
              <a:rPr lang="en-US" altLang="zh-CN" dirty="0"/>
              <a:t>FFT/DBF</a:t>
            </a:r>
            <a:endParaRPr lang="zh-CN" altLang="en-US" dirty="0"/>
          </a:p>
        </p:txBody>
      </p:sp>
      <p:sp>
        <p:nvSpPr>
          <p:cNvPr id="15" name="文本框 14">
            <a:extLst>
              <a:ext uri="{FF2B5EF4-FFF2-40B4-BE49-F238E27FC236}">
                <a16:creationId xmlns:a16="http://schemas.microsoft.com/office/drawing/2014/main" id="{DD72C706-509C-440E-BE40-A37E56B05177}"/>
              </a:ext>
            </a:extLst>
          </p:cNvPr>
          <p:cNvSpPr txBox="1"/>
          <p:nvPr/>
        </p:nvSpPr>
        <p:spPr>
          <a:xfrm>
            <a:off x="2220917" y="5902771"/>
            <a:ext cx="2001948" cy="369332"/>
          </a:xfrm>
          <a:prstGeom prst="rect">
            <a:avLst/>
          </a:prstGeom>
          <a:noFill/>
        </p:spPr>
        <p:txBody>
          <a:bodyPr wrap="square" rtlCol="0">
            <a:spAutoFit/>
          </a:bodyPr>
          <a:lstStyle/>
          <a:p>
            <a:r>
              <a:rPr lang="zh-CN" altLang="en-US" dirty="0"/>
              <a:t>图</a:t>
            </a:r>
            <a:r>
              <a:rPr lang="en-US" altLang="zh-CN" dirty="0"/>
              <a:t>12 </a:t>
            </a:r>
            <a:r>
              <a:rPr lang="zh-CN" altLang="en-US" dirty="0"/>
              <a:t>多目标示意</a:t>
            </a:r>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F8B0B1E9-5A9A-4CBE-81EC-73C9F1E299F9}"/>
                  </a:ext>
                </a:extLst>
              </p:cNvPr>
              <p:cNvSpPr txBox="1"/>
              <p:nvPr/>
            </p:nvSpPr>
            <p:spPr>
              <a:xfrm>
                <a:off x="6986873" y="5850198"/>
                <a:ext cx="3832075" cy="442685"/>
              </a:xfrm>
              <a:prstGeom prst="rect">
                <a:avLst/>
              </a:prstGeom>
              <a:noFill/>
            </p:spPr>
            <p:txBody>
              <a:bodyPr wrap="none" lIns="0" tIns="0" rIns="0" bIns="0" rtlCol="0">
                <a:spAutoFit/>
              </a:bodyPr>
              <a:lstStyle/>
              <a:p>
                <a:r>
                  <a:rPr lang="zh-CN" altLang="en-US" dirty="0"/>
                  <a:t>例</a:t>
                </a:r>
                <a14:m>
                  <m:oMath xmlns:m="http://schemas.openxmlformats.org/officeDocument/2006/math">
                    <m:r>
                      <a:rPr lang="zh-CN" altLang="en-US" i="1">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𝜆</m:t>
                        </m:r>
                      </m:num>
                      <m:den>
                        <m:r>
                          <a:rPr lang="en-US" altLang="zh-CN" b="0" i="1" smtClean="0">
                            <a:latin typeface="Cambria Math" panose="02040503050406030204" pitchFamily="18" charset="0"/>
                          </a:rPr>
                          <m:t>7∗0.5</m:t>
                        </m:r>
                        <m:r>
                          <a:rPr lang="zh-CN" altLang="en-US" i="1">
                            <a:latin typeface="Cambria Math" panose="02040503050406030204" pitchFamily="18" charset="0"/>
                          </a:rPr>
                          <m:t>𝜆</m:t>
                        </m:r>
                        <m:r>
                          <m:rPr>
                            <m:sty m:val="p"/>
                          </m:rPr>
                          <a:rPr lang="en-US" altLang="zh-CN" i="1" smtClean="0">
                            <a:latin typeface="Cambria Math" panose="02040503050406030204" pitchFamily="18" charset="0"/>
                          </a:rPr>
                          <m:t>cos</m:t>
                        </m:r>
                        <m:r>
                          <a:rPr lang="en-US" altLang="zh-CN" b="0" i="1" smtClean="0">
                            <a:latin typeface="Cambria Math" panose="02040503050406030204" pitchFamily="18" charset="0"/>
                          </a:rPr>
                          <m:t>(0)</m:t>
                        </m:r>
                      </m:den>
                    </m:f>
                    <m:r>
                      <a:rPr lang="en-US" altLang="zh-CN" b="0" i="1" smtClean="0">
                        <a:latin typeface="Cambria Math" panose="02040503050406030204" pitchFamily="18" charset="0"/>
                      </a:rPr>
                      <m:t>=0.2857</m:t>
                    </m:r>
                    <m:r>
                      <a:rPr lang="en-US" altLang="zh-CN" b="0" i="1" smtClean="0">
                        <a:latin typeface="Cambria Math" panose="02040503050406030204" pitchFamily="18" charset="0"/>
                      </a:rPr>
                      <m:t>𝑟𝑎𝑑</m:t>
                    </m:r>
                    <m:r>
                      <a:rPr lang="en-US" altLang="zh-CN" b="0" i="1" smtClean="0">
                        <a:latin typeface="Cambria Math" panose="02040503050406030204" pitchFamily="18" charset="0"/>
                      </a:rPr>
                      <m:t>=16.37°</m:t>
                    </m:r>
                  </m:oMath>
                </a14:m>
                <a:endParaRPr lang="zh-CN" altLang="en-US" dirty="0"/>
              </a:p>
            </p:txBody>
          </p:sp>
        </mc:Choice>
        <mc:Fallback>
          <p:sp>
            <p:nvSpPr>
              <p:cNvPr id="11" name="文本框 10">
                <a:extLst>
                  <a:ext uri="{FF2B5EF4-FFF2-40B4-BE49-F238E27FC236}">
                    <a16:creationId xmlns:a16="http://schemas.microsoft.com/office/drawing/2014/main" id="{F8B0B1E9-5A9A-4CBE-81EC-73C9F1E299F9}"/>
                  </a:ext>
                </a:extLst>
              </p:cNvPr>
              <p:cNvSpPr txBox="1">
                <a:spLocks noRot="1" noChangeAspect="1" noMove="1" noResize="1" noEditPoints="1" noAdjustHandles="1" noChangeArrowheads="1" noChangeShapeType="1" noTextEdit="1"/>
              </p:cNvSpPr>
              <p:nvPr/>
            </p:nvSpPr>
            <p:spPr>
              <a:xfrm>
                <a:off x="6986873" y="5850198"/>
                <a:ext cx="3832075" cy="442685"/>
              </a:xfrm>
              <a:prstGeom prst="rect">
                <a:avLst/>
              </a:prstGeom>
              <a:blipFill>
                <a:blip r:embed="rId8"/>
                <a:stretch>
                  <a:fillRect l="-3657" t="-2778" r="-1272" b="-180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20098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854E5-7613-ED42-8B71-EB04FDA9D4CD}"/>
              </a:ext>
            </a:extLst>
          </p:cNvPr>
          <p:cNvSpPr>
            <a:spLocks noGrp="1"/>
          </p:cNvSpPr>
          <p:nvPr>
            <p:ph type="title"/>
          </p:nvPr>
        </p:nvSpPr>
        <p:spPr/>
        <p:txBody>
          <a:bodyPr>
            <a:normAutofit fontScale="90000"/>
          </a:bodyPr>
          <a:lstStyle/>
          <a:p>
            <a:r>
              <a:rPr kumimoji="1" lang="en-US" altLang="zh-CN" dirty="0"/>
              <a:t>06 </a:t>
            </a:r>
            <a:r>
              <a:rPr kumimoji="1" lang="zh-CN" altLang="en-US" dirty="0"/>
              <a:t>目标检测</a:t>
            </a:r>
          </a:p>
        </p:txBody>
      </p:sp>
      <p:sp>
        <p:nvSpPr>
          <p:cNvPr id="3" name="内容占位符 2">
            <a:extLst>
              <a:ext uri="{FF2B5EF4-FFF2-40B4-BE49-F238E27FC236}">
                <a16:creationId xmlns:a16="http://schemas.microsoft.com/office/drawing/2014/main" id="{C6A31A0D-375E-6A4F-BF5E-B1CDBBD1E191}"/>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FEF2459A-9A92-4BB3-B457-8DB49817210C}"/>
              </a:ext>
            </a:extLst>
          </p:cNvPr>
          <p:cNvPicPr>
            <a:picLocks noChangeAspect="1"/>
          </p:cNvPicPr>
          <p:nvPr/>
        </p:nvPicPr>
        <p:blipFill>
          <a:blip r:embed="rId2"/>
          <a:stretch>
            <a:fillRect/>
          </a:stretch>
        </p:blipFill>
        <p:spPr>
          <a:xfrm>
            <a:off x="419194" y="1018474"/>
            <a:ext cx="6682137" cy="2201328"/>
          </a:xfrm>
          <a:prstGeom prst="rect">
            <a:avLst/>
          </a:prstGeom>
        </p:spPr>
      </p:pic>
      <p:sp>
        <p:nvSpPr>
          <p:cNvPr id="6" name="文本框 5">
            <a:extLst>
              <a:ext uri="{FF2B5EF4-FFF2-40B4-BE49-F238E27FC236}">
                <a16:creationId xmlns:a16="http://schemas.microsoft.com/office/drawing/2014/main" id="{F9186267-7AE3-4C0F-B9D6-F1F179B3BCA8}"/>
              </a:ext>
            </a:extLst>
          </p:cNvPr>
          <p:cNvSpPr txBox="1"/>
          <p:nvPr/>
        </p:nvSpPr>
        <p:spPr>
          <a:xfrm>
            <a:off x="875674" y="3327783"/>
            <a:ext cx="4671753" cy="369332"/>
          </a:xfrm>
          <a:prstGeom prst="rect">
            <a:avLst/>
          </a:prstGeom>
          <a:noFill/>
        </p:spPr>
        <p:txBody>
          <a:bodyPr wrap="square" rtlCol="0">
            <a:spAutoFit/>
          </a:bodyPr>
          <a:lstStyle/>
          <a:p>
            <a:r>
              <a:rPr lang="zh-CN" altLang="en-US" dirty="0"/>
              <a:t>图</a:t>
            </a:r>
            <a:r>
              <a:rPr lang="en-US" altLang="zh-CN" dirty="0"/>
              <a:t>13 FMCW </a:t>
            </a:r>
            <a:r>
              <a:rPr lang="zh-CN" altLang="en-US" dirty="0"/>
              <a:t>传感器的射频、模拟和数字组件</a:t>
            </a:r>
          </a:p>
        </p:txBody>
      </p:sp>
      <p:sp>
        <p:nvSpPr>
          <p:cNvPr id="7" name="文本框 6">
            <a:extLst>
              <a:ext uri="{FF2B5EF4-FFF2-40B4-BE49-F238E27FC236}">
                <a16:creationId xmlns:a16="http://schemas.microsoft.com/office/drawing/2014/main" id="{B1B15F92-C207-4895-BDB9-F5C85B2A2A67}"/>
              </a:ext>
            </a:extLst>
          </p:cNvPr>
          <p:cNvSpPr txBox="1"/>
          <p:nvPr/>
        </p:nvSpPr>
        <p:spPr>
          <a:xfrm>
            <a:off x="7958117" y="1928837"/>
            <a:ext cx="3064559" cy="923330"/>
          </a:xfrm>
          <a:prstGeom prst="rect">
            <a:avLst/>
          </a:prstGeom>
          <a:noFill/>
        </p:spPr>
        <p:txBody>
          <a:bodyPr wrap="square" rtlCol="0">
            <a:spAutoFit/>
          </a:bodyPr>
          <a:lstStyle/>
          <a:p>
            <a:r>
              <a:rPr lang="zh-CN" altLang="en-US" dirty="0"/>
              <a:t>根据配置好的波形，</a:t>
            </a:r>
            <a:r>
              <a:rPr lang="en-US" altLang="zh-CN" dirty="0"/>
              <a:t>ADC</a:t>
            </a:r>
            <a:r>
              <a:rPr lang="zh-CN" altLang="en-US" dirty="0"/>
              <a:t>采样（通常一维</a:t>
            </a:r>
            <a:r>
              <a:rPr lang="en-US" altLang="zh-CN" dirty="0"/>
              <a:t>FFT</a:t>
            </a:r>
            <a:r>
              <a:rPr lang="zh-CN" altLang="en-US" dirty="0"/>
              <a:t>在采样时实时完成）后进行信号处理。</a:t>
            </a:r>
          </a:p>
        </p:txBody>
      </p:sp>
      <p:sp>
        <p:nvSpPr>
          <p:cNvPr id="21" name="文本框 20">
            <a:extLst>
              <a:ext uri="{FF2B5EF4-FFF2-40B4-BE49-F238E27FC236}">
                <a16:creationId xmlns:a16="http://schemas.microsoft.com/office/drawing/2014/main" id="{76493C9F-EBC5-42E1-A938-9A92BB376327}"/>
              </a:ext>
            </a:extLst>
          </p:cNvPr>
          <p:cNvSpPr txBox="1"/>
          <p:nvPr/>
        </p:nvSpPr>
        <p:spPr>
          <a:xfrm>
            <a:off x="4457107" y="5349091"/>
            <a:ext cx="2180639" cy="369332"/>
          </a:xfrm>
          <a:prstGeom prst="rect">
            <a:avLst/>
          </a:prstGeom>
          <a:noFill/>
        </p:spPr>
        <p:txBody>
          <a:bodyPr wrap="square" rtlCol="0">
            <a:spAutoFit/>
          </a:bodyPr>
          <a:lstStyle/>
          <a:p>
            <a:r>
              <a:rPr lang="zh-CN" altLang="en-US" dirty="0"/>
              <a:t>图</a:t>
            </a:r>
            <a:r>
              <a:rPr lang="en-US" altLang="zh-CN" dirty="0"/>
              <a:t>14 </a:t>
            </a:r>
            <a:r>
              <a:rPr lang="zh-CN" altLang="en-US" dirty="0"/>
              <a:t>常规处理流程</a:t>
            </a:r>
          </a:p>
        </p:txBody>
      </p:sp>
      <p:grpSp>
        <p:nvGrpSpPr>
          <p:cNvPr id="25" name="组合 24">
            <a:extLst>
              <a:ext uri="{FF2B5EF4-FFF2-40B4-BE49-F238E27FC236}">
                <a16:creationId xmlns:a16="http://schemas.microsoft.com/office/drawing/2014/main" id="{CB88F9F7-88E2-473D-ADD4-5A671A2E181E}"/>
              </a:ext>
            </a:extLst>
          </p:cNvPr>
          <p:cNvGrpSpPr/>
          <p:nvPr/>
        </p:nvGrpSpPr>
        <p:grpSpPr>
          <a:xfrm>
            <a:off x="743515" y="4420960"/>
            <a:ext cx="9831843" cy="573618"/>
            <a:chOff x="743515" y="4420960"/>
            <a:chExt cx="9831843" cy="573618"/>
          </a:xfrm>
        </p:grpSpPr>
        <p:sp>
          <p:nvSpPr>
            <p:cNvPr id="8" name="流程图: 过程 7">
              <a:extLst>
                <a:ext uri="{FF2B5EF4-FFF2-40B4-BE49-F238E27FC236}">
                  <a16:creationId xmlns:a16="http://schemas.microsoft.com/office/drawing/2014/main" id="{12682515-22BD-4182-AF5C-8AF60CFE7C13}"/>
                </a:ext>
              </a:extLst>
            </p:cNvPr>
            <p:cNvSpPr/>
            <p:nvPr/>
          </p:nvSpPr>
          <p:spPr>
            <a:xfrm>
              <a:off x="743515" y="4429312"/>
              <a:ext cx="924032" cy="56526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1D FFT</a:t>
              </a:r>
              <a:endParaRPr lang="zh-CN" altLang="en-US" dirty="0"/>
            </a:p>
          </p:txBody>
        </p:sp>
        <p:sp>
          <p:nvSpPr>
            <p:cNvPr id="9" name="流程图: 过程 8">
              <a:extLst>
                <a:ext uri="{FF2B5EF4-FFF2-40B4-BE49-F238E27FC236}">
                  <a16:creationId xmlns:a16="http://schemas.microsoft.com/office/drawing/2014/main" id="{913BE8AB-83B5-46D0-A8C4-CB647358A5CE}"/>
                </a:ext>
              </a:extLst>
            </p:cNvPr>
            <p:cNvSpPr/>
            <p:nvPr/>
          </p:nvSpPr>
          <p:spPr>
            <a:xfrm>
              <a:off x="2287717" y="4429312"/>
              <a:ext cx="924032" cy="56526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2D FFT</a:t>
              </a:r>
              <a:endParaRPr lang="zh-CN" altLang="en-US" dirty="0"/>
            </a:p>
          </p:txBody>
        </p:sp>
        <p:sp>
          <p:nvSpPr>
            <p:cNvPr id="10" name="流程图: 过程 9">
              <a:extLst>
                <a:ext uri="{FF2B5EF4-FFF2-40B4-BE49-F238E27FC236}">
                  <a16:creationId xmlns:a16="http://schemas.microsoft.com/office/drawing/2014/main" id="{75A05448-45F1-4EAF-B9F6-A61F0D316E9B}"/>
                </a:ext>
              </a:extLst>
            </p:cNvPr>
            <p:cNvSpPr/>
            <p:nvPr/>
          </p:nvSpPr>
          <p:spPr>
            <a:xfrm>
              <a:off x="3831919" y="4429312"/>
              <a:ext cx="1402350" cy="56526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非相参（相参）积累</a:t>
              </a:r>
            </a:p>
          </p:txBody>
        </p:sp>
        <p:sp>
          <p:nvSpPr>
            <p:cNvPr id="11" name="流程图: 过程 10">
              <a:extLst>
                <a:ext uri="{FF2B5EF4-FFF2-40B4-BE49-F238E27FC236}">
                  <a16:creationId xmlns:a16="http://schemas.microsoft.com/office/drawing/2014/main" id="{7DAB62C7-5951-4253-A154-15385F390E8E}"/>
                </a:ext>
              </a:extLst>
            </p:cNvPr>
            <p:cNvSpPr/>
            <p:nvPr/>
          </p:nvSpPr>
          <p:spPr>
            <a:xfrm>
              <a:off x="5854439" y="4420960"/>
              <a:ext cx="924032" cy="56526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CFAR</a:t>
              </a:r>
              <a:endParaRPr lang="zh-CN" altLang="en-US" dirty="0"/>
            </a:p>
          </p:txBody>
        </p:sp>
        <p:sp>
          <p:nvSpPr>
            <p:cNvPr id="12" name="箭头: 右 11">
              <a:extLst>
                <a:ext uri="{FF2B5EF4-FFF2-40B4-BE49-F238E27FC236}">
                  <a16:creationId xmlns:a16="http://schemas.microsoft.com/office/drawing/2014/main" id="{A2097518-6F26-4D4A-9119-A1AF81172BCD}"/>
                </a:ext>
              </a:extLst>
            </p:cNvPr>
            <p:cNvSpPr/>
            <p:nvPr/>
          </p:nvSpPr>
          <p:spPr>
            <a:xfrm>
              <a:off x="1667547" y="4567815"/>
              <a:ext cx="620170" cy="288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F0568BA3-A27F-47DF-A602-03322576FC4C}"/>
                </a:ext>
              </a:extLst>
            </p:cNvPr>
            <p:cNvSpPr/>
            <p:nvPr/>
          </p:nvSpPr>
          <p:spPr>
            <a:xfrm>
              <a:off x="3220743" y="4567815"/>
              <a:ext cx="611176" cy="288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9889ECC6-9BFF-4950-A495-2A918EF6CAD9}"/>
                </a:ext>
              </a:extLst>
            </p:cNvPr>
            <p:cNvSpPr/>
            <p:nvPr/>
          </p:nvSpPr>
          <p:spPr>
            <a:xfrm>
              <a:off x="5234269" y="4567815"/>
              <a:ext cx="611176" cy="288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过程 14">
              <a:extLst>
                <a:ext uri="{FF2B5EF4-FFF2-40B4-BE49-F238E27FC236}">
                  <a16:creationId xmlns:a16="http://schemas.microsoft.com/office/drawing/2014/main" id="{7005BA4F-0BD0-4C70-94AD-66C9B80C8704}"/>
                </a:ext>
              </a:extLst>
            </p:cNvPr>
            <p:cNvSpPr/>
            <p:nvPr/>
          </p:nvSpPr>
          <p:spPr>
            <a:xfrm>
              <a:off x="7398641" y="4429312"/>
              <a:ext cx="1393356" cy="56526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距离、速度、角度等计算</a:t>
              </a:r>
            </a:p>
          </p:txBody>
        </p:sp>
        <p:sp>
          <p:nvSpPr>
            <p:cNvPr id="16" name="流程图: 过程 15">
              <a:extLst>
                <a:ext uri="{FF2B5EF4-FFF2-40B4-BE49-F238E27FC236}">
                  <a16:creationId xmlns:a16="http://schemas.microsoft.com/office/drawing/2014/main" id="{B86CC0B4-8FF1-42E3-8A22-B5D047D2880C}"/>
                </a:ext>
              </a:extLst>
            </p:cNvPr>
            <p:cNvSpPr/>
            <p:nvPr/>
          </p:nvSpPr>
          <p:spPr>
            <a:xfrm>
              <a:off x="9412167" y="4420960"/>
              <a:ext cx="1163191" cy="56526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后续处理</a:t>
              </a:r>
            </a:p>
          </p:txBody>
        </p:sp>
        <p:sp>
          <p:nvSpPr>
            <p:cNvPr id="23" name="箭头: 右 22">
              <a:extLst>
                <a:ext uri="{FF2B5EF4-FFF2-40B4-BE49-F238E27FC236}">
                  <a16:creationId xmlns:a16="http://schemas.microsoft.com/office/drawing/2014/main" id="{6DA4BBA4-AE39-4F04-8602-4B687312E5C7}"/>
                </a:ext>
              </a:extLst>
            </p:cNvPr>
            <p:cNvSpPr/>
            <p:nvPr/>
          </p:nvSpPr>
          <p:spPr>
            <a:xfrm>
              <a:off x="6789063" y="4578126"/>
              <a:ext cx="611176" cy="288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F2EB424E-644F-4022-82DE-9738BD896583}"/>
                </a:ext>
              </a:extLst>
            </p:cNvPr>
            <p:cNvSpPr/>
            <p:nvPr/>
          </p:nvSpPr>
          <p:spPr>
            <a:xfrm>
              <a:off x="8791997" y="4567815"/>
              <a:ext cx="611176" cy="288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3382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854E5-7613-ED42-8B71-EB04FDA9D4CD}"/>
              </a:ext>
            </a:extLst>
          </p:cNvPr>
          <p:cNvSpPr>
            <a:spLocks noGrp="1"/>
          </p:cNvSpPr>
          <p:nvPr>
            <p:ph type="title"/>
          </p:nvPr>
        </p:nvSpPr>
        <p:spPr/>
        <p:txBody>
          <a:bodyPr>
            <a:normAutofit fontScale="90000"/>
          </a:bodyPr>
          <a:lstStyle/>
          <a:p>
            <a:r>
              <a:rPr kumimoji="1" lang="en-US" altLang="zh-CN" dirty="0"/>
              <a:t>06 </a:t>
            </a:r>
            <a:r>
              <a:rPr kumimoji="1" lang="zh-CN" altLang="en-US" dirty="0"/>
              <a:t>目标检测</a:t>
            </a:r>
          </a:p>
        </p:txBody>
      </p:sp>
      <p:pic>
        <p:nvPicPr>
          <p:cNvPr id="8" name="内容占位符 7">
            <a:extLst>
              <a:ext uri="{FF2B5EF4-FFF2-40B4-BE49-F238E27FC236}">
                <a16:creationId xmlns:a16="http://schemas.microsoft.com/office/drawing/2014/main" id="{4A7868A4-DAB4-40C3-865B-76B74E327F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38254" y="3202597"/>
            <a:ext cx="2609854" cy="2320682"/>
          </a:xfrm>
        </p:spPr>
      </p:pic>
      <p:pic>
        <p:nvPicPr>
          <p:cNvPr id="5" name="图片 4">
            <a:extLst>
              <a:ext uri="{FF2B5EF4-FFF2-40B4-BE49-F238E27FC236}">
                <a16:creationId xmlns:a16="http://schemas.microsoft.com/office/drawing/2014/main" id="{F173B611-C1C1-43E1-B2DB-9843323E0147}"/>
              </a:ext>
            </a:extLst>
          </p:cNvPr>
          <p:cNvPicPr>
            <a:picLocks noChangeAspect="1"/>
          </p:cNvPicPr>
          <p:nvPr/>
        </p:nvPicPr>
        <p:blipFill>
          <a:blip r:embed="rId3"/>
          <a:stretch>
            <a:fillRect/>
          </a:stretch>
        </p:blipFill>
        <p:spPr>
          <a:xfrm>
            <a:off x="345989" y="2522482"/>
            <a:ext cx="4193001" cy="3291926"/>
          </a:xfrm>
          <a:prstGeom prst="rect">
            <a:avLst/>
          </a:prstGeom>
        </p:spPr>
      </p:pic>
      <p:sp>
        <p:nvSpPr>
          <p:cNvPr id="6" name="文本框 5">
            <a:extLst>
              <a:ext uri="{FF2B5EF4-FFF2-40B4-BE49-F238E27FC236}">
                <a16:creationId xmlns:a16="http://schemas.microsoft.com/office/drawing/2014/main" id="{81D9CB2C-3BF8-4D53-8C99-8E347CA9A769}"/>
              </a:ext>
            </a:extLst>
          </p:cNvPr>
          <p:cNvSpPr txBox="1"/>
          <p:nvPr/>
        </p:nvSpPr>
        <p:spPr>
          <a:xfrm>
            <a:off x="1137562" y="5836287"/>
            <a:ext cx="2609854" cy="369332"/>
          </a:xfrm>
          <a:prstGeom prst="rect">
            <a:avLst/>
          </a:prstGeom>
          <a:noFill/>
        </p:spPr>
        <p:txBody>
          <a:bodyPr wrap="square" rtlCol="0">
            <a:spAutoFit/>
          </a:bodyPr>
          <a:lstStyle/>
          <a:p>
            <a:r>
              <a:rPr lang="zh-CN" altLang="en-US" dirty="0"/>
              <a:t>图</a:t>
            </a:r>
            <a:r>
              <a:rPr lang="en-US" altLang="zh-CN" dirty="0"/>
              <a:t>15 </a:t>
            </a:r>
            <a:r>
              <a:rPr lang="zh-CN" altLang="en-US" dirty="0"/>
              <a:t>积累后的幅值矩阵</a:t>
            </a:r>
          </a:p>
        </p:txBody>
      </p:sp>
      <p:sp>
        <p:nvSpPr>
          <p:cNvPr id="9" name="文本框 8">
            <a:extLst>
              <a:ext uri="{FF2B5EF4-FFF2-40B4-BE49-F238E27FC236}">
                <a16:creationId xmlns:a16="http://schemas.microsoft.com/office/drawing/2014/main" id="{1777AB13-DA54-4FE5-AFE8-3BA159D2391F}"/>
              </a:ext>
            </a:extLst>
          </p:cNvPr>
          <p:cNvSpPr txBox="1"/>
          <p:nvPr/>
        </p:nvSpPr>
        <p:spPr>
          <a:xfrm>
            <a:off x="5021373" y="1420411"/>
            <a:ext cx="5636029" cy="1477328"/>
          </a:xfrm>
          <a:prstGeom prst="rect">
            <a:avLst/>
          </a:prstGeom>
          <a:noFill/>
        </p:spPr>
        <p:txBody>
          <a:bodyPr wrap="square" rtlCol="0">
            <a:spAutoFit/>
          </a:bodyPr>
          <a:lstStyle/>
          <a:p>
            <a:r>
              <a:rPr lang="zh-CN" altLang="en-US" dirty="0">
                <a:solidFill>
                  <a:srgbClr val="FF0000"/>
                </a:solidFill>
              </a:rPr>
              <a:t>恒虚警检测（</a:t>
            </a:r>
            <a:r>
              <a:rPr lang="en-US" altLang="zh-CN" dirty="0">
                <a:solidFill>
                  <a:srgbClr val="FF0000"/>
                </a:solidFill>
              </a:rPr>
              <a:t>CFAR</a:t>
            </a:r>
            <a:r>
              <a:rPr lang="zh-CN" altLang="en-US" dirty="0">
                <a:solidFill>
                  <a:srgbClr val="FF0000"/>
                </a:solidFill>
              </a:rPr>
              <a:t>）</a:t>
            </a:r>
            <a:r>
              <a:rPr lang="zh-CN" altLang="en-US" dirty="0"/>
              <a:t>：根据幅值矩阵中目标位置的周边信息判断目标位置是否输出的方法。由于幅值矩阵中不同位置的噪声</a:t>
            </a:r>
            <a:r>
              <a:rPr lang="en-US" altLang="zh-CN" dirty="0"/>
              <a:t>/</a:t>
            </a:r>
            <a:r>
              <a:rPr lang="zh-CN" altLang="en-US" dirty="0"/>
              <a:t>杂波水平不一致，</a:t>
            </a:r>
            <a:r>
              <a:rPr lang="en-US" altLang="zh-CN" dirty="0"/>
              <a:t>CFAR</a:t>
            </a:r>
            <a:r>
              <a:rPr lang="zh-CN" altLang="en-US" dirty="0"/>
              <a:t>根据目标位置计算局部阈值的方式能在有效检测目标的情况下降低虚警率。</a:t>
            </a:r>
          </a:p>
        </p:txBody>
      </p:sp>
      <p:sp>
        <p:nvSpPr>
          <p:cNvPr id="10" name="文本框 9">
            <a:extLst>
              <a:ext uri="{FF2B5EF4-FFF2-40B4-BE49-F238E27FC236}">
                <a16:creationId xmlns:a16="http://schemas.microsoft.com/office/drawing/2014/main" id="{B52F97CD-AED6-49A7-B17D-CAB7D30B9B24}"/>
              </a:ext>
            </a:extLst>
          </p:cNvPr>
          <p:cNvSpPr txBox="1"/>
          <p:nvPr/>
        </p:nvSpPr>
        <p:spPr>
          <a:xfrm>
            <a:off x="345989" y="1577273"/>
            <a:ext cx="4193001" cy="923330"/>
          </a:xfrm>
          <a:prstGeom prst="rect">
            <a:avLst/>
          </a:prstGeom>
          <a:noFill/>
        </p:spPr>
        <p:txBody>
          <a:bodyPr wrap="square" rtlCol="0">
            <a:spAutoFit/>
          </a:bodyPr>
          <a:lstStyle/>
          <a:p>
            <a:r>
              <a:rPr lang="zh-CN" altLang="en-US" dirty="0">
                <a:solidFill>
                  <a:srgbClr val="FF0000"/>
                </a:solidFill>
              </a:rPr>
              <a:t>非相参</a:t>
            </a:r>
            <a:r>
              <a:rPr lang="en-US" altLang="zh-CN" dirty="0">
                <a:solidFill>
                  <a:srgbClr val="FF0000"/>
                </a:solidFill>
              </a:rPr>
              <a:t>/</a:t>
            </a:r>
            <a:r>
              <a:rPr lang="zh-CN" altLang="en-US" dirty="0">
                <a:solidFill>
                  <a:srgbClr val="FF0000"/>
                </a:solidFill>
              </a:rPr>
              <a:t>相参积累</a:t>
            </a:r>
            <a:r>
              <a:rPr lang="zh-CN" altLang="en-US" dirty="0"/>
              <a:t>：将不同通道的数据进行积累以提高目标信号的信噪比，增加目标检测的鲁棒性。</a:t>
            </a:r>
          </a:p>
        </p:txBody>
      </p:sp>
      <p:pic>
        <p:nvPicPr>
          <p:cNvPr id="11" name="图片 10">
            <a:extLst>
              <a:ext uri="{FF2B5EF4-FFF2-40B4-BE49-F238E27FC236}">
                <a16:creationId xmlns:a16="http://schemas.microsoft.com/office/drawing/2014/main" id="{99679B37-7338-4935-982D-EC61F453B5FC}"/>
              </a:ext>
            </a:extLst>
          </p:cNvPr>
          <p:cNvPicPr>
            <a:picLocks noChangeAspect="1"/>
          </p:cNvPicPr>
          <p:nvPr/>
        </p:nvPicPr>
        <p:blipFill>
          <a:blip r:embed="rId4"/>
          <a:stretch>
            <a:fillRect/>
          </a:stretch>
        </p:blipFill>
        <p:spPr>
          <a:xfrm>
            <a:off x="7511171" y="3202597"/>
            <a:ext cx="3146231" cy="2430015"/>
          </a:xfrm>
          <a:prstGeom prst="rect">
            <a:avLst/>
          </a:prstGeom>
        </p:spPr>
      </p:pic>
      <p:sp>
        <p:nvSpPr>
          <p:cNvPr id="12" name="文本框 11">
            <a:extLst>
              <a:ext uri="{FF2B5EF4-FFF2-40B4-BE49-F238E27FC236}">
                <a16:creationId xmlns:a16="http://schemas.microsoft.com/office/drawing/2014/main" id="{5C529704-77D5-4378-9829-0E49B8A78A99}"/>
              </a:ext>
            </a:extLst>
          </p:cNvPr>
          <p:cNvSpPr txBox="1"/>
          <p:nvPr/>
        </p:nvSpPr>
        <p:spPr>
          <a:xfrm>
            <a:off x="5904806" y="5793956"/>
            <a:ext cx="3646517" cy="369332"/>
          </a:xfrm>
          <a:prstGeom prst="rect">
            <a:avLst/>
          </a:prstGeom>
          <a:noFill/>
        </p:spPr>
        <p:txBody>
          <a:bodyPr wrap="square" rtlCol="0">
            <a:spAutoFit/>
          </a:bodyPr>
          <a:lstStyle/>
          <a:p>
            <a:r>
              <a:rPr lang="zh-CN" altLang="en-US" dirty="0"/>
              <a:t>图</a:t>
            </a:r>
            <a:r>
              <a:rPr lang="en-US" altLang="zh-CN" dirty="0"/>
              <a:t>16 CFAR</a:t>
            </a:r>
            <a:r>
              <a:rPr lang="zh-CN" altLang="en-US" dirty="0"/>
              <a:t>取点（左）与检测（右）</a:t>
            </a:r>
          </a:p>
        </p:txBody>
      </p:sp>
      <p:sp>
        <p:nvSpPr>
          <p:cNvPr id="3" name="椭圆 2">
            <a:extLst>
              <a:ext uri="{FF2B5EF4-FFF2-40B4-BE49-F238E27FC236}">
                <a16:creationId xmlns:a16="http://schemas.microsoft.com/office/drawing/2014/main" id="{5D72B767-5835-43A0-A869-7A5F4C843444}"/>
              </a:ext>
            </a:extLst>
          </p:cNvPr>
          <p:cNvSpPr/>
          <p:nvPr/>
        </p:nvSpPr>
        <p:spPr>
          <a:xfrm>
            <a:off x="2861706" y="2884335"/>
            <a:ext cx="390457" cy="4116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76E0F4D0-5AD6-46B9-A5DD-5C0595E2C5A2}"/>
              </a:ext>
            </a:extLst>
          </p:cNvPr>
          <p:cNvCxnSpPr>
            <a:cxnSpLocks/>
            <a:stCxn id="3" idx="5"/>
          </p:cNvCxnSpPr>
          <p:nvPr/>
        </p:nvCxnSpPr>
        <p:spPr>
          <a:xfrm>
            <a:off x="3194982" y="3235711"/>
            <a:ext cx="1543272" cy="5414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295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854E5-7613-ED42-8B71-EB04FDA9D4CD}"/>
              </a:ext>
            </a:extLst>
          </p:cNvPr>
          <p:cNvSpPr>
            <a:spLocks noGrp="1"/>
          </p:cNvSpPr>
          <p:nvPr>
            <p:ph type="title"/>
          </p:nvPr>
        </p:nvSpPr>
        <p:spPr/>
        <p:txBody>
          <a:bodyPr>
            <a:normAutofit fontScale="90000"/>
          </a:bodyPr>
          <a:lstStyle/>
          <a:p>
            <a:r>
              <a:rPr kumimoji="1" lang="en-US" altLang="zh-CN" dirty="0"/>
              <a:t>06 </a:t>
            </a:r>
            <a:r>
              <a:rPr kumimoji="1" lang="zh-CN" altLang="en-US" dirty="0"/>
              <a:t>目标检测</a:t>
            </a:r>
          </a:p>
        </p:txBody>
      </p:sp>
      <p:sp>
        <p:nvSpPr>
          <p:cNvPr id="3" name="内容占位符 2">
            <a:extLst>
              <a:ext uri="{FF2B5EF4-FFF2-40B4-BE49-F238E27FC236}">
                <a16:creationId xmlns:a16="http://schemas.microsoft.com/office/drawing/2014/main" id="{C6A31A0D-375E-6A4F-BF5E-B1CDBBD1E19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EB773E4-84EC-42F5-AB0A-F773B72A978F}"/>
              </a:ext>
            </a:extLst>
          </p:cNvPr>
          <p:cNvPicPr>
            <a:picLocks noChangeAspect="1"/>
          </p:cNvPicPr>
          <p:nvPr/>
        </p:nvPicPr>
        <p:blipFill>
          <a:blip r:embed="rId2"/>
          <a:stretch>
            <a:fillRect/>
          </a:stretch>
        </p:blipFill>
        <p:spPr>
          <a:xfrm>
            <a:off x="706954" y="2322800"/>
            <a:ext cx="6075078" cy="3429607"/>
          </a:xfrm>
          <a:prstGeom prst="rect">
            <a:avLst/>
          </a:prstGeom>
        </p:spPr>
      </p:pic>
      <p:sp>
        <p:nvSpPr>
          <p:cNvPr id="5" name="流程图: 过程 4">
            <a:extLst>
              <a:ext uri="{FF2B5EF4-FFF2-40B4-BE49-F238E27FC236}">
                <a16:creationId xmlns:a16="http://schemas.microsoft.com/office/drawing/2014/main" id="{A3147A28-3BCC-420C-8DF0-821C5E13C439}"/>
              </a:ext>
            </a:extLst>
          </p:cNvPr>
          <p:cNvSpPr/>
          <p:nvPr/>
        </p:nvSpPr>
        <p:spPr>
          <a:xfrm>
            <a:off x="8906609" y="1183957"/>
            <a:ext cx="924032" cy="56526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1D FFT</a:t>
            </a:r>
            <a:endParaRPr lang="zh-CN" altLang="en-US" dirty="0"/>
          </a:p>
        </p:txBody>
      </p:sp>
      <p:sp>
        <p:nvSpPr>
          <p:cNvPr id="6" name="流程图: 过程 5">
            <a:extLst>
              <a:ext uri="{FF2B5EF4-FFF2-40B4-BE49-F238E27FC236}">
                <a16:creationId xmlns:a16="http://schemas.microsoft.com/office/drawing/2014/main" id="{BE86D316-AEEA-46A0-B9B1-55605DDC1709}"/>
              </a:ext>
            </a:extLst>
          </p:cNvPr>
          <p:cNvSpPr/>
          <p:nvPr/>
        </p:nvSpPr>
        <p:spPr>
          <a:xfrm>
            <a:off x="8817671" y="2101128"/>
            <a:ext cx="1101911" cy="56526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杂波抑制</a:t>
            </a:r>
          </a:p>
        </p:txBody>
      </p:sp>
      <p:sp>
        <p:nvSpPr>
          <p:cNvPr id="7" name="流程图: 过程 6">
            <a:extLst>
              <a:ext uri="{FF2B5EF4-FFF2-40B4-BE49-F238E27FC236}">
                <a16:creationId xmlns:a16="http://schemas.microsoft.com/office/drawing/2014/main" id="{A3147A28-3BCC-420C-8DF0-821C5E13C439}"/>
              </a:ext>
            </a:extLst>
          </p:cNvPr>
          <p:cNvSpPr/>
          <p:nvPr/>
        </p:nvSpPr>
        <p:spPr>
          <a:xfrm>
            <a:off x="8906612" y="3018299"/>
            <a:ext cx="924032" cy="56526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DOA</a:t>
            </a:r>
            <a:r>
              <a:rPr lang="zh-CN" altLang="en-US" dirty="0"/>
              <a:t>谱计算</a:t>
            </a:r>
          </a:p>
        </p:txBody>
      </p:sp>
      <p:sp>
        <p:nvSpPr>
          <p:cNvPr id="8" name="流程图: 过程 7">
            <a:extLst>
              <a:ext uri="{FF2B5EF4-FFF2-40B4-BE49-F238E27FC236}">
                <a16:creationId xmlns:a16="http://schemas.microsoft.com/office/drawing/2014/main" id="{A3147A28-3BCC-420C-8DF0-821C5E13C439}"/>
              </a:ext>
            </a:extLst>
          </p:cNvPr>
          <p:cNvSpPr/>
          <p:nvPr/>
        </p:nvSpPr>
        <p:spPr>
          <a:xfrm>
            <a:off x="8906612" y="3935470"/>
            <a:ext cx="924032" cy="56526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t>Ｒ－</a:t>
            </a:r>
            <a:r>
              <a:rPr lang="en-US" altLang="zh-CN" dirty="0"/>
              <a:t>θ</a:t>
            </a:r>
            <a:r>
              <a:rPr lang="zh-CN" altLang="en-US" dirty="0"/>
              <a:t>热图</a:t>
            </a:r>
          </a:p>
        </p:txBody>
      </p:sp>
      <p:sp>
        <p:nvSpPr>
          <p:cNvPr id="9" name="流程图: 过程 8">
            <a:extLst>
              <a:ext uri="{FF2B5EF4-FFF2-40B4-BE49-F238E27FC236}">
                <a16:creationId xmlns:a16="http://schemas.microsoft.com/office/drawing/2014/main" id="{60F30F1E-CE21-4AC3-BF9A-3B676A9893AE}"/>
              </a:ext>
            </a:extLst>
          </p:cNvPr>
          <p:cNvSpPr/>
          <p:nvPr/>
        </p:nvSpPr>
        <p:spPr>
          <a:xfrm>
            <a:off x="8817671" y="4852641"/>
            <a:ext cx="1101911" cy="56526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t>目标检测</a:t>
            </a:r>
          </a:p>
        </p:txBody>
      </p:sp>
      <p:sp>
        <p:nvSpPr>
          <p:cNvPr id="10" name="箭头: 下 9">
            <a:extLst>
              <a:ext uri="{FF2B5EF4-FFF2-40B4-BE49-F238E27FC236}">
                <a16:creationId xmlns:a16="http://schemas.microsoft.com/office/drawing/2014/main" id="{B802FACB-87F2-4224-B7E1-73FF79ACCFCF}"/>
              </a:ext>
            </a:extLst>
          </p:cNvPr>
          <p:cNvSpPr/>
          <p:nvPr/>
        </p:nvSpPr>
        <p:spPr>
          <a:xfrm>
            <a:off x="9256585" y="1749223"/>
            <a:ext cx="241069" cy="3519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下 10">
            <a:extLst>
              <a:ext uri="{FF2B5EF4-FFF2-40B4-BE49-F238E27FC236}">
                <a16:creationId xmlns:a16="http://schemas.microsoft.com/office/drawing/2014/main" id="{977DDAC2-99A2-45A9-B282-960CAD196906}"/>
              </a:ext>
            </a:extLst>
          </p:cNvPr>
          <p:cNvSpPr/>
          <p:nvPr/>
        </p:nvSpPr>
        <p:spPr>
          <a:xfrm>
            <a:off x="9256585" y="2666394"/>
            <a:ext cx="241069" cy="3519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 11">
            <a:extLst>
              <a:ext uri="{FF2B5EF4-FFF2-40B4-BE49-F238E27FC236}">
                <a16:creationId xmlns:a16="http://schemas.microsoft.com/office/drawing/2014/main" id="{AF1D8B8A-8099-402D-83D1-B379563BC729}"/>
              </a:ext>
            </a:extLst>
          </p:cNvPr>
          <p:cNvSpPr/>
          <p:nvPr/>
        </p:nvSpPr>
        <p:spPr>
          <a:xfrm>
            <a:off x="9256584" y="3583565"/>
            <a:ext cx="241069" cy="3519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B802FACB-87F2-4224-B7E1-73FF79ACCFCF}"/>
              </a:ext>
            </a:extLst>
          </p:cNvPr>
          <p:cNvSpPr/>
          <p:nvPr/>
        </p:nvSpPr>
        <p:spPr>
          <a:xfrm>
            <a:off x="9256584" y="4500736"/>
            <a:ext cx="241069" cy="3519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文本框 13">
            <a:extLst>
              <a:ext uri="{FF2B5EF4-FFF2-40B4-BE49-F238E27FC236}">
                <a16:creationId xmlns:a16="http://schemas.microsoft.com/office/drawing/2014/main" id="{48969CBC-BBC8-4F6F-A7DD-42B599F611B8}"/>
              </a:ext>
            </a:extLst>
          </p:cNvPr>
          <p:cNvSpPr txBox="1"/>
          <p:nvPr/>
        </p:nvSpPr>
        <p:spPr>
          <a:xfrm>
            <a:off x="664239" y="1105593"/>
            <a:ext cx="6160509" cy="923330"/>
          </a:xfrm>
          <a:prstGeom prst="rect">
            <a:avLst/>
          </a:prstGeom>
          <a:noFill/>
        </p:spPr>
        <p:txBody>
          <a:bodyPr wrap="square" rtlCol="0">
            <a:spAutoFit/>
          </a:bodyPr>
          <a:lstStyle/>
          <a:p>
            <a:r>
              <a:rPr lang="zh-CN" altLang="en-US" dirty="0"/>
              <a:t>另一种常见的检测流程是</a:t>
            </a:r>
            <a:r>
              <a:rPr lang="en-US" altLang="zh-CN" dirty="0"/>
              <a:t>1DFFT</a:t>
            </a:r>
            <a:r>
              <a:rPr lang="zh-CN" altLang="en-US" dirty="0"/>
              <a:t>之后进行角度维的计算，获取距离</a:t>
            </a:r>
            <a:r>
              <a:rPr lang="en-US" altLang="zh-CN" dirty="0"/>
              <a:t>-</a:t>
            </a:r>
            <a:r>
              <a:rPr lang="zh-CN" altLang="en-US" dirty="0"/>
              <a:t>方位（</a:t>
            </a:r>
            <a:r>
              <a:rPr lang="en-US" altLang="zh-CN" dirty="0"/>
              <a:t>R-θ</a:t>
            </a:r>
            <a:r>
              <a:rPr lang="zh-CN" altLang="en-US" dirty="0"/>
              <a:t>）热图，在</a:t>
            </a:r>
            <a:r>
              <a:rPr lang="en-US" altLang="zh-CN" dirty="0"/>
              <a:t>R-θ</a:t>
            </a:r>
            <a:r>
              <a:rPr lang="zh-CN" altLang="en-US" dirty="0"/>
              <a:t>热图上进行目标检测。这种方式常用于低速场景，例如乘员检测。</a:t>
            </a:r>
          </a:p>
        </p:txBody>
      </p:sp>
      <p:sp>
        <p:nvSpPr>
          <p:cNvPr id="15" name="文本框 14">
            <a:extLst>
              <a:ext uri="{FF2B5EF4-FFF2-40B4-BE49-F238E27FC236}">
                <a16:creationId xmlns:a16="http://schemas.microsoft.com/office/drawing/2014/main" id="{643BDE38-F941-449C-BF7A-A9237B71209F}"/>
              </a:ext>
            </a:extLst>
          </p:cNvPr>
          <p:cNvSpPr txBox="1"/>
          <p:nvPr/>
        </p:nvSpPr>
        <p:spPr>
          <a:xfrm>
            <a:off x="2692737" y="5861618"/>
            <a:ext cx="2103511" cy="369332"/>
          </a:xfrm>
          <a:prstGeom prst="rect">
            <a:avLst/>
          </a:prstGeom>
          <a:noFill/>
        </p:spPr>
        <p:txBody>
          <a:bodyPr wrap="square" rtlCol="0">
            <a:spAutoFit/>
          </a:bodyPr>
          <a:lstStyle/>
          <a:p>
            <a:r>
              <a:rPr lang="zh-CN" altLang="en-US" dirty="0"/>
              <a:t>图</a:t>
            </a:r>
            <a:r>
              <a:rPr lang="en-US" altLang="zh-CN" dirty="0"/>
              <a:t>17 </a:t>
            </a:r>
            <a:r>
              <a:rPr lang="zh-CN" altLang="en-US" dirty="0"/>
              <a:t>乘员检测场景</a:t>
            </a:r>
          </a:p>
        </p:txBody>
      </p:sp>
      <p:sp>
        <p:nvSpPr>
          <p:cNvPr id="16" name="文本框 15">
            <a:extLst>
              <a:ext uri="{FF2B5EF4-FFF2-40B4-BE49-F238E27FC236}">
                <a16:creationId xmlns:a16="http://schemas.microsoft.com/office/drawing/2014/main" id="{CD2D6D23-57C6-495C-81D7-3514CB005A3E}"/>
              </a:ext>
            </a:extLst>
          </p:cNvPr>
          <p:cNvSpPr txBox="1"/>
          <p:nvPr/>
        </p:nvSpPr>
        <p:spPr>
          <a:xfrm>
            <a:off x="8213336" y="5676952"/>
            <a:ext cx="2568633" cy="369332"/>
          </a:xfrm>
          <a:prstGeom prst="rect">
            <a:avLst/>
          </a:prstGeom>
          <a:noFill/>
        </p:spPr>
        <p:txBody>
          <a:bodyPr wrap="square" rtlCol="0">
            <a:spAutoFit/>
          </a:bodyPr>
          <a:lstStyle/>
          <a:p>
            <a:r>
              <a:rPr lang="zh-CN" altLang="en-US" dirty="0"/>
              <a:t>图</a:t>
            </a:r>
            <a:r>
              <a:rPr lang="en-US" altLang="zh-CN" dirty="0"/>
              <a:t>18 R-θ</a:t>
            </a:r>
            <a:r>
              <a:rPr lang="zh-CN" altLang="en-US" dirty="0"/>
              <a:t>方式处理流程</a:t>
            </a:r>
          </a:p>
        </p:txBody>
      </p:sp>
    </p:spTree>
    <p:extLst>
      <p:ext uri="{BB962C8B-B14F-4D97-AF65-F5344CB8AC3E}">
        <p14:creationId xmlns:p14="http://schemas.microsoft.com/office/powerpoint/2010/main" val="613608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8501ECD8-3E13-0749-8D41-792E837CB618}"/>
              </a:ext>
            </a:extLst>
          </p:cNvPr>
          <p:cNvPicPr>
            <a:picLocks noChangeAspect="1"/>
          </p:cNvPicPr>
          <p:nvPr/>
        </p:nvPicPr>
        <p:blipFill>
          <a:blip r:embed="rId3"/>
          <a:stretch>
            <a:fillRect/>
          </a:stretch>
        </p:blipFill>
        <p:spPr>
          <a:xfrm>
            <a:off x="0" y="20397"/>
            <a:ext cx="12192000" cy="6817206"/>
          </a:xfrm>
          <a:prstGeom prst="rect">
            <a:avLst/>
          </a:prstGeom>
        </p:spPr>
      </p:pic>
      <p:sp>
        <p:nvSpPr>
          <p:cNvPr id="4" name="文本框 3">
            <a:extLst>
              <a:ext uri="{FF2B5EF4-FFF2-40B4-BE49-F238E27FC236}">
                <a16:creationId xmlns:a16="http://schemas.microsoft.com/office/drawing/2014/main" id="{06ABED7D-BA8C-C94D-A7C5-78D474F2F8FA}"/>
              </a:ext>
            </a:extLst>
          </p:cNvPr>
          <p:cNvSpPr txBox="1"/>
          <p:nvPr/>
        </p:nvSpPr>
        <p:spPr>
          <a:xfrm>
            <a:off x="556054" y="4778807"/>
            <a:ext cx="2903359" cy="276999"/>
          </a:xfrm>
          <a:prstGeom prst="rect">
            <a:avLst/>
          </a:prstGeom>
          <a:noFill/>
        </p:spPr>
        <p:txBody>
          <a:bodyPr wrap="none" rtlCol="0">
            <a:spAutoFit/>
          </a:bodyPr>
          <a:lstStyle/>
          <a:p>
            <a:r>
              <a:rPr kumimoji="1" lang="zh-CN" altLang="en-US" sz="1200" dirty="0">
                <a:solidFill>
                  <a:schemeClr val="bg1"/>
                </a:solidFill>
                <a:latin typeface="OPPOSans B" pitchFamily="18" charset="-122"/>
                <a:ea typeface="OPPOSans B" pitchFamily="18" charset="-122"/>
                <a:cs typeface="OPPOSans B" pitchFamily="18" charset="-122"/>
              </a:rPr>
              <a:t>南京</a:t>
            </a:r>
            <a:r>
              <a:rPr kumimoji="1" lang="zh-CN" altLang="en-US" sz="1200" dirty="0">
                <a:solidFill>
                  <a:schemeClr val="bg1"/>
                </a:solidFill>
                <a:latin typeface="OPPOSans L" pitchFamily="18" charset="-122"/>
                <a:ea typeface="OPPOSans L" pitchFamily="18" charset="-122"/>
                <a:cs typeface="OPPOSans L" pitchFamily="18" charset="-122"/>
              </a:rPr>
              <a:t>  </a:t>
            </a:r>
            <a:r>
              <a:rPr kumimoji="1" lang="en-US" altLang="zh-CN" sz="1200" dirty="0">
                <a:solidFill>
                  <a:schemeClr val="bg1"/>
                </a:solidFill>
                <a:latin typeface="OPPOSans L" pitchFamily="18" charset="-122"/>
                <a:ea typeface="OPPOSans L" pitchFamily="18" charset="-122"/>
                <a:cs typeface="OPPOSans L" pitchFamily="18" charset="-122"/>
              </a:rPr>
              <a:t>| </a:t>
            </a:r>
            <a:r>
              <a:rPr kumimoji="1" lang="zh-CN" altLang="en-US" sz="1200" dirty="0">
                <a:solidFill>
                  <a:schemeClr val="bg1"/>
                </a:solidFill>
                <a:latin typeface="OPPOSans L" pitchFamily="18" charset="-122"/>
                <a:ea typeface="OPPOSans L" pitchFamily="18" charset="-122"/>
                <a:cs typeface="OPPOSans L" pitchFamily="18" charset="-122"/>
              </a:rPr>
              <a:t> 上海  </a:t>
            </a:r>
            <a:r>
              <a:rPr kumimoji="1" lang="en-US" altLang="zh-CN" sz="1200" dirty="0">
                <a:solidFill>
                  <a:schemeClr val="bg1"/>
                </a:solidFill>
                <a:latin typeface="OPPOSans L" pitchFamily="18" charset="-122"/>
                <a:ea typeface="OPPOSans L" pitchFamily="18" charset="-122"/>
                <a:cs typeface="OPPOSans L" pitchFamily="18" charset="-122"/>
              </a:rPr>
              <a:t>|</a:t>
            </a:r>
            <a:r>
              <a:rPr kumimoji="1" lang="zh-CN" altLang="en-US" sz="1200" dirty="0">
                <a:solidFill>
                  <a:schemeClr val="bg1"/>
                </a:solidFill>
                <a:latin typeface="OPPOSans L" pitchFamily="18" charset="-122"/>
                <a:ea typeface="OPPOSans L" pitchFamily="18" charset="-122"/>
                <a:cs typeface="OPPOSans L" pitchFamily="18" charset="-122"/>
              </a:rPr>
              <a:t> </a:t>
            </a:r>
            <a:r>
              <a:rPr kumimoji="1" lang="en-US" altLang="zh-CN" sz="1200" dirty="0">
                <a:solidFill>
                  <a:schemeClr val="bg1"/>
                </a:solidFill>
                <a:latin typeface="OPPOSans L" pitchFamily="18" charset="-122"/>
                <a:ea typeface="OPPOSans L" pitchFamily="18" charset="-122"/>
                <a:cs typeface="OPPOSans L" pitchFamily="18" charset="-122"/>
              </a:rPr>
              <a:t> </a:t>
            </a:r>
            <a:r>
              <a:rPr kumimoji="1" lang="zh-CN" altLang="en-US" sz="1200" dirty="0">
                <a:solidFill>
                  <a:schemeClr val="bg1"/>
                </a:solidFill>
                <a:latin typeface="OPPOSans L" pitchFamily="18" charset="-122"/>
                <a:ea typeface="OPPOSans L" pitchFamily="18" charset="-122"/>
                <a:cs typeface="OPPOSans L" pitchFamily="18" charset="-122"/>
              </a:rPr>
              <a:t>合肥  </a:t>
            </a:r>
            <a:r>
              <a:rPr kumimoji="1" lang="en-US" altLang="zh-CN" sz="1200" dirty="0">
                <a:solidFill>
                  <a:schemeClr val="bg1"/>
                </a:solidFill>
                <a:latin typeface="OPPOSans L" pitchFamily="18" charset="-122"/>
                <a:ea typeface="OPPOSans L" pitchFamily="18" charset="-122"/>
                <a:cs typeface="OPPOSans L" pitchFamily="18" charset="-122"/>
              </a:rPr>
              <a:t>| </a:t>
            </a:r>
            <a:r>
              <a:rPr kumimoji="1" lang="zh-CN" altLang="en-US" sz="1200" dirty="0">
                <a:solidFill>
                  <a:schemeClr val="bg1"/>
                </a:solidFill>
                <a:latin typeface="OPPOSans L" pitchFamily="18" charset="-122"/>
                <a:ea typeface="OPPOSans L" pitchFamily="18" charset="-122"/>
                <a:cs typeface="OPPOSans L" pitchFamily="18" charset="-122"/>
              </a:rPr>
              <a:t> 安庆  </a:t>
            </a:r>
            <a:r>
              <a:rPr kumimoji="1" lang="en-US" altLang="zh-CN" sz="1200" dirty="0">
                <a:solidFill>
                  <a:schemeClr val="bg1"/>
                </a:solidFill>
                <a:latin typeface="OPPOSans L" pitchFamily="18" charset="-122"/>
                <a:ea typeface="OPPOSans L" pitchFamily="18" charset="-122"/>
                <a:cs typeface="OPPOSans L" pitchFamily="18" charset="-122"/>
              </a:rPr>
              <a:t>| </a:t>
            </a:r>
            <a:r>
              <a:rPr kumimoji="1" lang="zh-CN" altLang="en-US" sz="1200" dirty="0">
                <a:solidFill>
                  <a:schemeClr val="bg1"/>
                </a:solidFill>
                <a:latin typeface="OPPOSans L" pitchFamily="18" charset="-122"/>
                <a:ea typeface="OPPOSans L" pitchFamily="18" charset="-122"/>
                <a:cs typeface="OPPOSans L" pitchFamily="18" charset="-122"/>
              </a:rPr>
              <a:t> 斯图加特</a:t>
            </a:r>
          </a:p>
        </p:txBody>
      </p:sp>
      <p:sp>
        <p:nvSpPr>
          <p:cNvPr id="8" name="文本框 7">
            <a:extLst>
              <a:ext uri="{FF2B5EF4-FFF2-40B4-BE49-F238E27FC236}">
                <a16:creationId xmlns:a16="http://schemas.microsoft.com/office/drawing/2014/main" id="{0372018C-0F5E-CB42-B857-5D35EDE7DCFF}"/>
              </a:ext>
            </a:extLst>
          </p:cNvPr>
          <p:cNvSpPr txBox="1"/>
          <p:nvPr/>
        </p:nvSpPr>
        <p:spPr>
          <a:xfrm>
            <a:off x="549569" y="5186329"/>
            <a:ext cx="1851789" cy="292388"/>
          </a:xfrm>
          <a:prstGeom prst="rect">
            <a:avLst/>
          </a:prstGeom>
          <a:noFill/>
        </p:spPr>
        <p:txBody>
          <a:bodyPr wrap="none" rtlCol="0">
            <a:spAutoFit/>
          </a:bodyPr>
          <a:lstStyle/>
          <a:p>
            <a:r>
              <a:rPr kumimoji="1" lang="zh-CN" altLang="en-US" sz="1300" dirty="0">
                <a:solidFill>
                  <a:schemeClr val="bg1"/>
                </a:solidFill>
                <a:latin typeface="OPPOSans M" pitchFamily="18" charset="-122"/>
                <a:ea typeface="OPPOSans M" pitchFamily="18" charset="-122"/>
                <a:cs typeface="OPPOSans M" pitchFamily="18" charset="-122"/>
              </a:rPr>
              <a:t>南京楚航科技有限公司</a:t>
            </a:r>
          </a:p>
        </p:txBody>
      </p:sp>
      <p:sp>
        <p:nvSpPr>
          <p:cNvPr id="9" name="文本框 8">
            <a:extLst>
              <a:ext uri="{FF2B5EF4-FFF2-40B4-BE49-F238E27FC236}">
                <a16:creationId xmlns:a16="http://schemas.microsoft.com/office/drawing/2014/main" id="{3E5B4D54-5339-B94A-AC8A-9D05A7F5457C}"/>
              </a:ext>
            </a:extLst>
          </p:cNvPr>
          <p:cNvSpPr txBox="1"/>
          <p:nvPr/>
        </p:nvSpPr>
        <p:spPr>
          <a:xfrm>
            <a:off x="556054" y="5409783"/>
            <a:ext cx="1877437" cy="184666"/>
          </a:xfrm>
          <a:prstGeom prst="rect">
            <a:avLst/>
          </a:prstGeom>
          <a:noFill/>
        </p:spPr>
        <p:txBody>
          <a:bodyPr wrap="none" rtlCol="0">
            <a:spAutoFit/>
          </a:bodyPr>
          <a:lstStyle/>
          <a:p>
            <a:r>
              <a:rPr kumimoji="1" lang="en" altLang="zh-CN" sz="600" dirty="0">
                <a:solidFill>
                  <a:schemeClr val="bg1"/>
                </a:solidFill>
                <a:latin typeface="Arial" panose="020B0604020202020204" pitchFamily="34" charset="0"/>
                <a:ea typeface="OPPOSans M" pitchFamily="18" charset="-122"/>
                <a:cs typeface="Arial" panose="020B0604020202020204" pitchFamily="34" charset="0"/>
              </a:rPr>
              <a:t>NANJING CHUHANG TECHNOLOGY CO.,LTD.</a:t>
            </a:r>
            <a:endParaRPr kumimoji="1" lang="zh-CN" altLang="en-US" sz="600" dirty="0">
              <a:solidFill>
                <a:schemeClr val="bg1"/>
              </a:solidFill>
              <a:latin typeface="Arial" panose="020B0604020202020204" pitchFamily="34" charset="0"/>
              <a:ea typeface="OPPOSans M" pitchFamily="18" charset="-122"/>
              <a:cs typeface="Arial" panose="020B0604020202020204" pitchFamily="34" charset="0"/>
            </a:endParaRPr>
          </a:p>
        </p:txBody>
      </p:sp>
      <p:sp>
        <p:nvSpPr>
          <p:cNvPr id="10" name="文本框 9">
            <a:extLst>
              <a:ext uri="{FF2B5EF4-FFF2-40B4-BE49-F238E27FC236}">
                <a16:creationId xmlns:a16="http://schemas.microsoft.com/office/drawing/2014/main" id="{C2C6FE7F-1554-4F42-916B-1DCFE443C361}"/>
              </a:ext>
            </a:extLst>
          </p:cNvPr>
          <p:cNvSpPr txBox="1"/>
          <p:nvPr/>
        </p:nvSpPr>
        <p:spPr>
          <a:xfrm>
            <a:off x="556054" y="5698777"/>
            <a:ext cx="1470274" cy="253916"/>
          </a:xfrm>
          <a:prstGeom prst="rect">
            <a:avLst/>
          </a:prstGeom>
          <a:noFill/>
        </p:spPr>
        <p:txBody>
          <a:bodyPr wrap="none" rtlCol="0">
            <a:spAutoFit/>
          </a:bodyPr>
          <a:lstStyle/>
          <a:p>
            <a:r>
              <a:rPr kumimoji="1" lang="zh-CN" altLang="en-US" sz="1000" dirty="0">
                <a:solidFill>
                  <a:schemeClr val="bg1"/>
                </a:solidFill>
                <a:latin typeface="OPPOSans L" pitchFamily="18" charset="-122"/>
                <a:ea typeface="OPPOSans L" pitchFamily="18" charset="-122"/>
                <a:cs typeface="OPPOSans L" pitchFamily="18" charset="-122"/>
              </a:rPr>
              <a:t>电话：</a:t>
            </a:r>
            <a:r>
              <a:rPr kumimoji="1" lang="en-US" altLang="zh-CN" sz="1000" dirty="0">
                <a:solidFill>
                  <a:schemeClr val="bg1"/>
                </a:solidFill>
                <a:latin typeface="OPPOSans L" pitchFamily="18" charset="-122"/>
                <a:ea typeface="OPPOSans L" pitchFamily="18" charset="-122"/>
                <a:cs typeface="OPPOSans L" pitchFamily="18" charset="-122"/>
              </a:rPr>
              <a:t>025-58189844</a:t>
            </a:r>
            <a:endParaRPr kumimoji="1" lang="zh-CN" altLang="en-US" sz="1000" dirty="0">
              <a:solidFill>
                <a:schemeClr val="bg1"/>
              </a:solidFill>
              <a:latin typeface="OPPOSans L" pitchFamily="18" charset="-122"/>
              <a:ea typeface="OPPOSans L" pitchFamily="18" charset="-122"/>
              <a:cs typeface="OPPOSans L" pitchFamily="18" charset="-122"/>
            </a:endParaRPr>
          </a:p>
        </p:txBody>
      </p:sp>
      <p:sp>
        <p:nvSpPr>
          <p:cNvPr id="11" name="文本框 10">
            <a:extLst>
              <a:ext uri="{FF2B5EF4-FFF2-40B4-BE49-F238E27FC236}">
                <a16:creationId xmlns:a16="http://schemas.microsoft.com/office/drawing/2014/main" id="{DE3EA8E4-DC4E-DD42-B84A-DC2E7F461D5F}"/>
              </a:ext>
            </a:extLst>
          </p:cNvPr>
          <p:cNvSpPr txBox="1"/>
          <p:nvPr/>
        </p:nvSpPr>
        <p:spPr>
          <a:xfrm>
            <a:off x="556054" y="5925756"/>
            <a:ext cx="1712328" cy="246221"/>
          </a:xfrm>
          <a:prstGeom prst="rect">
            <a:avLst/>
          </a:prstGeom>
          <a:noFill/>
        </p:spPr>
        <p:txBody>
          <a:bodyPr wrap="none" rtlCol="0">
            <a:spAutoFit/>
          </a:bodyPr>
          <a:lstStyle/>
          <a:p>
            <a:r>
              <a:rPr kumimoji="1" lang="zh-CN" altLang="en-US" sz="1000" dirty="0">
                <a:solidFill>
                  <a:schemeClr val="bg1"/>
                </a:solidFill>
                <a:latin typeface="OPPOSans L" pitchFamily="18" charset="-122"/>
                <a:ea typeface="OPPOSans L" pitchFamily="18" charset="-122"/>
                <a:cs typeface="OPPOSans L" pitchFamily="18" charset="-122"/>
              </a:rPr>
              <a:t>网址：</a:t>
            </a:r>
            <a:r>
              <a:rPr kumimoji="1" lang="en" altLang="zh-CN" sz="1000" dirty="0" err="1">
                <a:solidFill>
                  <a:schemeClr val="bg1"/>
                </a:solidFill>
                <a:latin typeface="OPPOSans L" pitchFamily="18" charset="-122"/>
                <a:ea typeface="OPPOSans L" pitchFamily="18" charset="-122"/>
                <a:cs typeface="OPPOSans L" pitchFamily="18" charset="-122"/>
              </a:rPr>
              <a:t>www.chuhang.tech</a:t>
            </a:r>
            <a:endParaRPr kumimoji="1" lang="zh-CN" altLang="en-US" sz="1000" dirty="0">
              <a:solidFill>
                <a:schemeClr val="bg1"/>
              </a:solidFill>
              <a:latin typeface="OPPOSans L" pitchFamily="18" charset="-122"/>
              <a:ea typeface="OPPOSans L" pitchFamily="18" charset="-122"/>
              <a:cs typeface="OPPOSans L" pitchFamily="18" charset="-122"/>
            </a:endParaRPr>
          </a:p>
        </p:txBody>
      </p:sp>
      <p:sp>
        <p:nvSpPr>
          <p:cNvPr id="12" name="文本框 11">
            <a:extLst>
              <a:ext uri="{FF2B5EF4-FFF2-40B4-BE49-F238E27FC236}">
                <a16:creationId xmlns:a16="http://schemas.microsoft.com/office/drawing/2014/main" id="{C32A17B9-5BB2-344E-AB76-D7AC6822F988}"/>
              </a:ext>
            </a:extLst>
          </p:cNvPr>
          <p:cNvSpPr txBox="1"/>
          <p:nvPr/>
        </p:nvSpPr>
        <p:spPr>
          <a:xfrm>
            <a:off x="556054" y="6152735"/>
            <a:ext cx="2943434" cy="246221"/>
          </a:xfrm>
          <a:prstGeom prst="rect">
            <a:avLst/>
          </a:prstGeom>
          <a:noFill/>
        </p:spPr>
        <p:txBody>
          <a:bodyPr wrap="none" rtlCol="0">
            <a:spAutoFit/>
          </a:bodyPr>
          <a:lstStyle/>
          <a:p>
            <a:r>
              <a:rPr kumimoji="1" lang="zh-CN" altLang="en-US" sz="1000" dirty="0">
                <a:solidFill>
                  <a:schemeClr val="bg1"/>
                </a:solidFill>
                <a:latin typeface="OPPOSans L" pitchFamily="18" charset="-122"/>
                <a:ea typeface="OPPOSans L" pitchFamily="18" charset="-122"/>
                <a:cs typeface="OPPOSans L" pitchFamily="18" charset="-122"/>
              </a:rPr>
              <a:t>地址：南京市江北新区团结路</a:t>
            </a:r>
            <a:r>
              <a:rPr kumimoji="1" lang="en-US" altLang="zh-CN" sz="1000" dirty="0">
                <a:solidFill>
                  <a:schemeClr val="bg1"/>
                </a:solidFill>
                <a:latin typeface="OPPOSans L" pitchFamily="18" charset="-122"/>
                <a:ea typeface="OPPOSans L" pitchFamily="18" charset="-122"/>
                <a:cs typeface="OPPOSans L" pitchFamily="18" charset="-122"/>
              </a:rPr>
              <a:t>100</a:t>
            </a:r>
            <a:r>
              <a:rPr kumimoji="1" lang="zh-CN" altLang="en-US" sz="1000" dirty="0">
                <a:solidFill>
                  <a:schemeClr val="bg1"/>
                </a:solidFill>
                <a:latin typeface="OPPOSans L" pitchFamily="18" charset="-122"/>
                <a:ea typeface="OPPOSans L" pitchFamily="18" charset="-122"/>
                <a:cs typeface="OPPOSans L" pitchFamily="18" charset="-122"/>
              </a:rPr>
              <a:t>号共享空间</a:t>
            </a:r>
            <a:r>
              <a:rPr kumimoji="1" lang="en-US" altLang="zh-CN" sz="1000" dirty="0">
                <a:solidFill>
                  <a:schemeClr val="bg1"/>
                </a:solidFill>
                <a:latin typeface="OPPOSans L" pitchFamily="18" charset="-122"/>
                <a:ea typeface="OPPOSans L" pitchFamily="18" charset="-122"/>
                <a:cs typeface="OPPOSans L" pitchFamily="18" charset="-122"/>
              </a:rPr>
              <a:t>12</a:t>
            </a:r>
            <a:r>
              <a:rPr kumimoji="1" lang="zh-CN" altLang="en-US" sz="1000" dirty="0">
                <a:solidFill>
                  <a:schemeClr val="bg1"/>
                </a:solidFill>
                <a:latin typeface="OPPOSans L" pitchFamily="18" charset="-122"/>
                <a:ea typeface="OPPOSans L" pitchFamily="18" charset="-122"/>
                <a:cs typeface="OPPOSans L" pitchFamily="18" charset="-122"/>
              </a:rPr>
              <a:t>楼</a:t>
            </a:r>
          </a:p>
        </p:txBody>
      </p:sp>
    </p:spTree>
    <p:extLst>
      <p:ext uri="{BB962C8B-B14F-4D97-AF65-F5344CB8AC3E}">
        <p14:creationId xmlns:p14="http://schemas.microsoft.com/office/powerpoint/2010/main" val="3186233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DE033AD-7F4F-ED49-9504-BBC2AAD1EEF9}"/>
              </a:ext>
            </a:extLst>
          </p:cNvPr>
          <p:cNvSpPr txBox="1"/>
          <p:nvPr/>
        </p:nvSpPr>
        <p:spPr>
          <a:xfrm>
            <a:off x="1053306" y="922105"/>
            <a:ext cx="1908664" cy="461665"/>
          </a:xfrm>
          <a:prstGeom prst="rect">
            <a:avLst/>
          </a:prstGeom>
          <a:noFill/>
        </p:spPr>
        <p:txBody>
          <a:bodyPr wrap="none" rtlCol="0">
            <a:spAutoFit/>
          </a:bodyPr>
          <a:lstStyle/>
          <a:p>
            <a:r>
              <a:rPr kumimoji="1" lang="en" altLang="zh-CN" sz="2400" b="1" dirty="0">
                <a:solidFill>
                  <a:srgbClr val="264889"/>
                </a:solidFill>
                <a:latin typeface="Arial" panose="020B0604020202020204" pitchFamily="34" charset="0"/>
                <a:ea typeface="Microsoft YaHei" panose="020B0503020204020204" pitchFamily="34" charset="-122"/>
                <a:cs typeface="Arial" panose="020B0604020202020204" pitchFamily="34" charset="0"/>
              </a:rPr>
              <a:t>CONTENTS</a:t>
            </a:r>
            <a:endParaRPr kumimoji="1" lang="zh-CN" altLang="en-US" sz="2400" b="1" dirty="0">
              <a:solidFill>
                <a:srgbClr val="264889"/>
              </a:solidFill>
              <a:latin typeface="Arial" panose="020B0604020202020204" pitchFamily="34" charset="0"/>
              <a:ea typeface="Microsoft YaHei" panose="020B0503020204020204" pitchFamily="34" charset="-122"/>
              <a:cs typeface="Arial" panose="020B0604020202020204" pitchFamily="34" charset="0"/>
            </a:endParaRPr>
          </a:p>
        </p:txBody>
      </p:sp>
      <p:sp>
        <p:nvSpPr>
          <p:cNvPr id="6" name="文本框 5">
            <a:extLst>
              <a:ext uri="{FF2B5EF4-FFF2-40B4-BE49-F238E27FC236}">
                <a16:creationId xmlns:a16="http://schemas.microsoft.com/office/drawing/2014/main" id="{A28E6F2C-654F-E649-B0EF-0F8C34C9E66F}"/>
              </a:ext>
            </a:extLst>
          </p:cNvPr>
          <p:cNvSpPr txBox="1"/>
          <p:nvPr/>
        </p:nvSpPr>
        <p:spPr>
          <a:xfrm>
            <a:off x="1053306" y="1386800"/>
            <a:ext cx="800219" cy="461665"/>
          </a:xfrm>
          <a:prstGeom prst="rect">
            <a:avLst/>
          </a:prstGeom>
          <a:noFill/>
        </p:spPr>
        <p:txBody>
          <a:bodyPr wrap="none" rtlCol="0">
            <a:spAutoFit/>
          </a:bodyPr>
          <a:lstStyle/>
          <a:p>
            <a:r>
              <a:rPr kumimoji="1" lang="zh-CN" altLang="en-US" sz="2400" dirty="0">
                <a:solidFill>
                  <a:srgbClr val="264889"/>
                </a:solidFill>
                <a:latin typeface="OPPOSans B" pitchFamily="18" charset="-122"/>
                <a:ea typeface="OPPOSans B" pitchFamily="18" charset="-122"/>
                <a:cs typeface="OPPOSans B" pitchFamily="18" charset="-122"/>
              </a:rPr>
              <a:t>目录</a:t>
            </a:r>
          </a:p>
        </p:txBody>
      </p:sp>
      <p:sp>
        <p:nvSpPr>
          <p:cNvPr id="7" name="文本框 6">
            <a:extLst>
              <a:ext uri="{FF2B5EF4-FFF2-40B4-BE49-F238E27FC236}">
                <a16:creationId xmlns:a16="http://schemas.microsoft.com/office/drawing/2014/main" id="{3631EB62-2358-B44E-AD83-03E702C9D326}"/>
              </a:ext>
            </a:extLst>
          </p:cNvPr>
          <p:cNvSpPr txBox="1"/>
          <p:nvPr/>
        </p:nvSpPr>
        <p:spPr>
          <a:xfrm>
            <a:off x="1038599" y="2784368"/>
            <a:ext cx="816249" cy="707886"/>
          </a:xfrm>
          <a:prstGeom prst="rect">
            <a:avLst/>
          </a:prstGeom>
          <a:noFill/>
        </p:spPr>
        <p:txBody>
          <a:bodyPr wrap="none" rtlCol="0">
            <a:spAutoFit/>
          </a:bodyPr>
          <a:lstStyle/>
          <a:p>
            <a:r>
              <a:rPr kumimoji="1" lang="en-US" altLang="zh-CN" sz="4000" dirty="0">
                <a:solidFill>
                  <a:srgbClr val="264889"/>
                </a:solidFill>
                <a:latin typeface="OPPOSans H" pitchFamily="18" charset="-122"/>
                <a:ea typeface="OPPOSans H" pitchFamily="18" charset="-122"/>
                <a:cs typeface="OPPOSans H" pitchFamily="18" charset="-122"/>
              </a:rPr>
              <a:t>01</a:t>
            </a:r>
            <a:endParaRPr kumimoji="1" lang="zh-CN" altLang="en-US" sz="4000" dirty="0">
              <a:solidFill>
                <a:srgbClr val="264889"/>
              </a:solidFill>
              <a:latin typeface="OPPOSans H" pitchFamily="18" charset="-122"/>
              <a:ea typeface="OPPOSans H" pitchFamily="18" charset="-122"/>
              <a:cs typeface="OPPOSans H" pitchFamily="18" charset="-122"/>
            </a:endParaRPr>
          </a:p>
        </p:txBody>
      </p:sp>
      <p:sp>
        <p:nvSpPr>
          <p:cNvPr id="8" name="文本框 7">
            <a:extLst>
              <a:ext uri="{FF2B5EF4-FFF2-40B4-BE49-F238E27FC236}">
                <a16:creationId xmlns:a16="http://schemas.microsoft.com/office/drawing/2014/main" id="{188BD963-2073-8A49-86AD-AB1B74B49307}"/>
              </a:ext>
            </a:extLst>
          </p:cNvPr>
          <p:cNvSpPr txBox="1"/>
          <p:nvPr/>
        </p:nvSpPr>
        <p:spPr>
          <a:xfrm>
            <a:off x="1854848" y="2847427"/>
            <a:ext cx="1117614" cy="307777"/>
          </a:xfrm>
          <a:prstGeom prst="rect">
            <a:avLst/>
          </a:prstGeom>
          <a:noFill/>
        </p:spPr>
        <p:txBody>
          <a:bodyPr wrap="none" rtlCol="0">
            <a:spAutoFit/>
          </a:bodyPr>
          <a:lstStyle/>
          <a:p>
            <a:r>
              <a:rPr kumimoji="1" lang="en-US" altLang="zh-CN" sz="1400" dirty="0">
                <a:solidFill>
                  <a:srgbClr val="264889"/>
                </a:solidFill>
                <a:latin typeface="OPPOSans B" pitchFamily="18" charset="-122"/>
                <a:ea typeface="OPPOSans B" pitchFamily="18" charset="-122"/>
                <a:cs typeface="OPPOSans B" pitchFamily="18" charset="-122"/>
              </a:rPr>
              <a:t>FMCW</a:t>
            </a:r>
            <a:r>
              <a:rPr kumimoji="1" lang="zh-CN" altLang="en-US" sz="1400" dirty="0">
                <a:solidFill>
                  <a:srgbClr val="264889"/>
                </a:solidFill>
                <a:latin typeface="OPPOSans B" pitchFamily="18" charset="-122"/>
                <a:ea typeface="OPPOSans B" pitchFamily="18" charset="-122"/>
                <a:cs typeface="OPPOSans B" pitchFamily="18" charset="-122"/>
              </a:rPr>
              <a:t>简介</a:t>
            </a:r>
          </a:p>
        </p:txBody>
      </p:sp>
      <p:sp>
        <p:nvSpPr>
          <p:cNvPr id="10" name="文本框 9">
            <a:extLst>
              <a:ext uri="{FF2B5EF4-FFF2-40B4-BE49-F238E27FC236}">
                <a16:creationId xmlns:a16="http://schemas.microsoft.com/office/drawing/2014/main" id="{A699E01E-18CF-7F4D-8AE8-6EAA17AAEEB0}"/>
              </a:ext>
            </a:extLst>
          </p:cNvPr>
          <p:cNvSpPr txBox="1"/>
          <p:nvPr/>
        </p:nvSpPr>
        <p:spPr>
          <a:xfrm>
            <a:off x="1037276" y="3876134"/>
            <a:ext cx="880369" cy="707886"/>
          </a:xfrm>
          <a:prstGeom prst="rect">
            <a:avLst/>
          </a:prstGeom>
          <a:noFill/>
        </p:spPr>
        <p:txBody>
          <a:bodyPr wrap="none" rtlCol="0">
            <a:spAutoFit/>
          </a:bodyPr>
          <a:lstStyle/>
          <a:p>
            <a:r>
              <a:rPr kumimoji="1" lang="en-US" altLang="zh-CN" sz="4000" dirty="0">
                <a:solidFill>
                  <a:srgbClr val="264889"/>
                </a:solidFill>
                <a:latin typeface="OPPOSans H" pitchFamily="18" charset="-122"/>
                <a:ea typeface="OPPOSans H" pitchFamily="18" charset="-122"/>
                <a:cs typeface="OPPOSans H" pitchFamily="18" charset="-122"/>
              </a:rPr>
              <a:t>02</a:t>
            </a:r>
            <a:endParaRPr kumimoji="1" lang="zh-CN" altLang="en-US" sz="4000" dirty="0">
              <a:solidFill>
                <a:srgbClr val="264889"/>
              </a:solidFill>
              <a:latin typeface="OPPOSans H" pitchFamily="18" charset="-122"/>
              <a:ea typeface="OPPOSans H" pitchFamily="18" charset="-122"/>
              <a:cs typeface="OPPOSans H" pitchFamily="18" charset="-122"/>
            </a:endParaRPr>
          </a:p>
        </p:txBody>
      </p:sp>
      <p:sp>
        <p:nvSpPr>
          <p:cNvPr id="11" name="文本框 10">
            <a:extLst>
              <a:ext uri="{FF2B5EF4-FFF2-40B4-BE49-F238E27FC236}">
                <a16:creationId xmlns:a16="http://schemas.microsoft.com/office/drawing/2014/main" id="{9A17D0A4-89C7-F34B-AC87-7D2ED26113E4}"/>
              </a:ext>
            </a:extLst>
          </p:cNvPr>
          <p:cNvSpPr txBox="1"/>
          <p:nvPr/>
        </p:nvSpPr>
        <p:spPr>
          <a:xfrm>
            <a:off x="1853525" y="3939193"/>
            <a:ext cx="840038" cy="307777"/>
          </a:xfrm>
          <a:prstGeom prst="rect">
            <a:avLst/>
          </a:prstGeom>
          <a:noFill/>
        </p:spPr>
        <p:txBody>
          <a:bodyPr wrap="square" rtlCol="0">
            <a:spAutoFit/>
          </a:bodyPr>
          <a:lstStyle/>
          <a:p>
            <a:r>
              <a:rPr kumimoji="1" lang="en-US" altLang="zh-CN" sz="1400" dirty="0">
                <a:solidFill>
                  <a:srgbClr val="264889"/>
                </a:solidFill>
                <a:latin typeface="OPPOSans B" pitchFamily="18" charset="-122"/>
                <a:ea typeface="OPPOSans B" pitchFamily="18" charset="-122"/>
                <a:cs typeface="OPPOSans B" pitchFamily="18" charset="-122"/>
              </a:rPr>
              <a:t>FFT</a:t>
            </a:r>
            <a:r>
              <a:rPr kumimoji="1" lang="zh-CN" altLang="en-US" sz="1400" dirty="0">
                <a:solidFill>
                  <a:srgbClr val="264889"/>
                </a:solidFill>
                <a:latin typeface="OPPOSans B" pitchFamily="18" charset="-122"/>
                <a:ea typeface="OPPOSans B" pitchFamily="18" charset="-122"/>
                <a:cs typeface="OPPOSans B" pitchFamily="18" charset="-122"/>
              </a:rPr>
              <a:t>简介</a:t>
            </a:r>
          </a:p>
        </p:txBody>
      </p:sp>
      <p:sp>
        <p:nvSpPr>
          <p:cNvPr id="13" name="文本框 12">
            <a:extLst>
              <a:ext uri="{FF2B5EF4-FFF2-40B4-BE49-F238E27FC236}">
                <a16:creationId xmlns:a16="http://schemas.microsoft.com/office/drawing/2014/main" id="{0A365F77-19C1-2047-82FA-5EBE56097A45}"/>
              </a:ext>
            </a:extLst>
          </p:cNvPr>
          <p:cNvSpPr txBox="1"/>
          <p:nvPr/>
        </p:nvSpPr>
        <p:spPr>
          <a:xfrm>
            <a:off x="1053306" y="4966044"/>
            <a:ext cx="880369" cy="707886"/>
          </a:xfrm>
          <a:prstGeom prst="rect">
            <a:avLst/>
          </a:prstGeom>
          <a:noFill/>
        </p:spPr>
        <p:txBody>
          <a:bodyPr wrap="none" rtlCol="0">
            <a:spAutoFit/>
          </a:bodyPr>
          <a:lstStyle/>
          <a:p>
            <a:r>
              <a:rPr kumimoji="1" lang="en-US" altLang="zh-CN" sz="4000" dirty="0">
                <a:solidFill>
                  <a:srgbClr val="264889"/>
                </a:solidFill>
                <a:latin typeface="OPPOSans H" pitchFamily="18" charset="-122"/>
                <a:ea typeface="OPPOSans H" pitchFamily="18" charset="-122"/>
                <a:cs typeface="OPPOSans H" pitchFamily="18" charset="-122"/>
              </a:rPr>
              <a:t>03</a:t>
            </a:r>
            <a:endParaRPr kumimoji="1" lang="zh-CN" altLang="en-US" sz="4000" dirty="0">
              <a:solidFill>
                <a:srgbClr val="264889"/>
              </a:solidFill>
              <a:latin typeface="OPPOSans H" pitchFamily="18" charset="-122"/>
              <a:ea typeface="OPPOSans H" pitchFamily="18" charset="-122"/>
              <a:cs typeface="OPPOSans H" pitchFamily="18" charset="-122"/>
            </a:endParaRPr>
          </a:p>
        </p:txBody>
      </p:sp>
      <p:sp>
        <p:nvSpPr>
          <p:cNvPr id="14" name="文本框 13">
            <a:extLst>
              <a:ext uri="{FF2B5EF4-FFF2-40B4-BE49-F238E27FC236}">
                <a16:creationId xmlns:a16="http://schemas.microsoft.com/office/drawing/2014/main" id="{1C53C9EF-2A96-EA45-BEC2-2540A25B0253}"/>
              </a:ext>
            </a:extLst>
          </p:cNvPr>
          <p:cNvSpPr txBox="1"/>
          <p:nvPr/>
        </p:nvSpPr>
        <p:spPr>
          <a:xfrm>
            <a:off x="1869555" y="5045432"/>
            <a:ext cx="902811" cy="307777"/>
          </a:xfrm>
          <a:prstGeom prst="rect">
            <a:avLst/>
          </a:prstGeom>
          <a:noFill/>
        </p:spPr>
        <p:txBody>
          <a:bodyPr wrap="none" rtlCol="0">
            <a:spAutoFit/>
          </a:bodyPr>
          <a:lstStyle/>
          <a:p>
            <a:r>
              <a:rPr kumimoji="1" lang="zh-CN" altLang="en-US" sz="1400" dirty="0">
                <a:solidFill>
                  <a:srgbClr val="264889"/>
                </a:solidFill>
                <a:latin typeface="OPPOSans B" pitchFamily="18" charset="-122"/>
                <a:ea typeface="OPPOSans B" pitchFamily="18" charset="-122"/>
                <a:cs typeface="OPPOSans B" pitchFamily="18" charset="-122"/>
              </a:rPr>
              <a:t>距离测量</a:t>
            </a:r>
          </a:p>
        </p:txBody>
      </p:sp>
      <p:sp>
        <p:nvSpPr>
          <p:cNvPr id="16" name="文本框 15">
            <a:extLst>
              <a:ext uri="{FF2B5EF4-FFF2-40B4-BE49-F238E27FC236}">
                <a16:creationId xmlns:a16="http://schemas.microsoft.com/office/drawing/2014/main" id="{90004946-1E2B-CB49-98A9-E1672AAD14FC}"/>
              </a:ext>
            </a:extLst>
          </p:cNvPr>
          <p:cNvSpPr txBox="1"/>
          <p:nvPr/>
        </p:nvSpPr>
        <p:spPr>
          <a:xfrm>
            <a:off x="4268009" y="2772658"/>
            <a:ext cx="880369" cy="707886"/>
          </a:xfrm>
          <a:prstGeom prst="rect">
            <a:avLst/>
          </a:prstGeom>
          <a:noFill/>
        </p:spPr>
        <p:txBody>
          <a:bodyPr wrap="none" rtlCol="0">
            <a:spAutoFit/>
          </a:bodyPr>
          <a:lstStyle/>
          <a:p>
            <a:r>
              <a:rPr kumimoji="1" lang="en-US" altLang="zh-CN" sz="4000" dirty="0">
                <a:solidFill>
                  <a:srgbClr val="264889"/>
                </a:solidFill>
                <a:latin typeface="OPPOSans H" pitchFamily="18" charset="-122"/>
                <a:ea typeface="OPPOSans H" pitchFamily="18" charset="-122"/>
                <a:cs typeface="OPPOSans H" pitchFamily="18" charset="-122"/>
              </a:rPr>
              <a:t>04</a:t>
            </a:r>
            <a:endParaRPr kumimoji="1" lang="zh-CN" altLang="en-US" sz="4000" dirty="0">
              <a:solidFill>
                <a:srgbClr val="264889"/>
              </a:solidFill>
              <a:latin typeface="OPPOSans H" pitchFamily="18" charset="-122"/>
              <a:ea typeface="OPPOSans H" pitchFamily="18" charset="-122"/>
              <a:cs typeface="OPPOSans H" pitchFamily="18" charset="-122"/>
            </a:endParaRPr>
          </a:p>
        </p:txBody>
      </p:sp>
      <p:sp>
        <p:nvSpPr>
          <p:cNvPr id="17" name="文本框 16">
            <a:extLst>
              <a:ext uri="{FF2B5EF4-FFF2-40B4-BE49-F238E27FC236}">
                <a16:creationId xmlns:a16="http://schemas.microsoft.com/office/drawing/2014/main" id="{F7717FD2-6B4B-8F4D-BA78-61E02FA9D6EA}"/>
              </a:ext>
            </a:extLst>
          </p:cNvPr>
          <p:cNvSpPr txBox="1"/>
          <p:nvPr/>
        </p:nvSpPr>
        <p:spPr>
          <a:xfrm>
            <a:off x="5084258" y="2852046"/>
            <a:ext cx="902811" cy="307777"/>
          </a:xfrm>
          <a:prstGeom prst="rect">
            <a:avLst/>
          </a:prstGeom>
          <a:noFill/>
        </p:spPr>
        <p:txBody>
          <a:bodyPr wrap="none" rtlCol="0">
            <a:spAutoFit/>
          </a:bodyPr>
          <a:lstStyle/>
          <a:p>
            <a:r>
              <a:rPr kumimoji="1" lang="zh-CN" altLang="en-US" sz="1400" dirty="0">
                <a:solidFill>
                  <a:srgbClr val="264889"/>
                </a:solidFill>
                <a:latin typeface="OPPOSans B" pitchFamily="18" charset="-122"/>
                <a:ea typeface="OPPOSans B" pitchFamily="18" charset="-122"/>
                <a:cs typeface="OPPOSans B" pitchFamily="18" charset="-122"/>
              </a:rPr>
              <a:t>速度测量</a:t>
            </a:r>
          </a:p>
        </p:txBody>
      </p:sp>
      <p:sp>
        <p:nvSpPr>
          <p:cNvPr id="19" name="文本框 18">
            <a:extLst>
              <a:ext uri="{FF2B5EF4-FFF2-40B4-BE49-F238E27FC236}">
                <a16:creationId xmlns:a16="http://schemas.microsoft.com/office/drawing/2014/main" id="{DEA29A4E-9339-B74D-9887-6891BB8C7DDD}"/>
              </a:ext>
            </a:extLst>
          </p:cNvPr>
          <p:cNvSpPr txBox="1"/>
          <p:nvPr/>
        </p:nvSpPr>
        <p:spPr>
          <a:xfrm>
            <a:off x="4269332" y="3846992"/>
            <a:ext cx="880369" cy="707886"/>
          </a:xfrm>
          <a:prstGeom prst="rect">
            <a:avLst/>
          </a:prstGeom>
          <a:noFill/>
        </p:spPr>
        <p:txBody>
          <a:bodyPr wrap="none" rtlCol="0">
            <a:spAutoFit/>
          </a:bodyPr>
          <a:lstStyle/>
          <a:p>
            <a:r>
              <a:rPr kumimoji="1" lang="en-US" altLang="zh-CN" sz="4000" dirty="0">
                <a:solidFill>
                  <a:srgbClr val="264889"/>
                </a:solidFill>
                <a:latin typeface="OPPOSans H" pitchFamily="18" charset="-122"/>
                <a:ea typeface="OPPOSans H" pitchFamily="18" charset="-122"/>
                <a:cs typeface="OPPOSans H" pitchFamily="18" charset="-122"/>
              </a:rPr>
              <a:t>05</a:t>
            </a:r>
            <a:endParaRPr kumimoji="1" lang="zh-CN" altLang="en-US" sz="4000" dirty="0">
              <a:solidFill>
                <a:srgbClr val="264889"/>
              </a:solidFill>
              <a:latin typeface="OPPOSans H" pitchFamily="18" charset="-122"/>
              <a:ea typeface="OPPOSans H" pitchFamily="18" charset="-122"/>
              <a:cs typeface="OPPOSans H" pitchFamily="18" charset="-122"/>
            </a:endParaRPr>
          </a:p>
        </p:txBody>
      </p:sp>
      <p:sp>
        <p:nvSpPr>
          <p:cNvPr id="20" name="文本框 19">
            <a:extLst>
              <a:ext uri="{FF2B5EF4-FFF2-40B4-BE49-F238E27FC236}">
                <a16:creationId xmlns:a16="http://schemas.microsoft.com/office/drawing/2014/main" id="{8BE315C6-E13C-3C4B-BADF-F69AE7BD210A}"/>
              </a:ext>
            </a:extLst>
          </p:cNvPr>
          <p:cNvSpPr txBox="1"/>
          <p:nvPr/>
        </p:nvSpPr>
        <p:spPr>
          <a:xfrm>
            <a:off x="5085581" y="3910051"/>
            <a:ext cx="906210" cy="307777"/>
          </a:xfrm>
          <a:prstGeom prst="rect">
            <a:avLst/>
          </a:prstGeom>
          <a:noFill/>
        </p:spPr>
        <p:txBody>
          <a:bodyPr wrap="none" rtlCol="0">
            <a:spAutoFit/>
          </a:bodyPr>
          <a:lstStyle/>
          <a:p>
            <a:r>
              <a:rPr kumimoji="1" lang="zh-CN" altLang="en-US" sz="1400" dirty="0">
                <a:solidFill>
                  <a:srgbClr val="264889"/>
                </a:solidFill>
                <a:latin typeface="OPPOSans B" pitchFamily="18" charset="-122"/>
                <a:ea typeface="OPPOSans B" pitchFamily="18" charset="-122"/>
                <a:cs typeface="OPPOSans B" pitchFamily="18" charset="-122"/>
              </a:rPr>
              <a:t>角度估计</a:t>
            </a:r>
          </a:p>
        </p:txBody>
      </p:sp>
      <p:sp>
        <p:nvSpPr>
          <p:cNvPr id="22" name="文本框 21">
            <a:extLst>
              <a:ext uri="{FF2B5EF4-FFF2-40B4-BE49-F238E27FC236}">
                <a16:creationId xmlns:a16="http://schemas.microsoft.com/office/drawing/2014/main" id="{47C3EC9A-F81B-8A43-A4F1-0F4C02F5D8BC}"/>
              </a:ext>
            </a:extLst>
          </p:cNvPr>
          <p:cNvSpPr txBox="1"/>
          <p:nvPr/>
        </p:nvSpPr>
        <p:spPr>
          <a:xfrm>
            <a:off x="4268009" y="4944965"/>
            <a:ext cx="880369" cy="707886"/>
          </a:xfrm>
          <a:prstGeom prst="rect">
            <a:avLst/>
          </a:prstGeom>
          <a:noFill/>
        </p:spPr>
        <p:txBody>
          <a:bodyPr wrap="none" rtlCol="0">
            <a:spAutoFit/>
          </a:bodyPr>
          <a:lstStyle/>
          <a:p>
            <a:r>
              <a:rPr kumimoji="1" lang="en-US" altLang="zh-CN" sz="4000" dirty="0">
                <a:solidFill>
                  <a:srgbClr val="264889"/>
                </a:solidFill>
                <a:latin typeface="OPPOSans H" pitchFamily="18" charset="-122"/>
                <a:ea typeface="OPPOSans H" pitchFamily="18" charset="-122"/>
                <a:cs typeface="OPPOSans H" pitchFamily="18" charset="-122"/>
              </a:rPr>
              <a:t>06</a:t>
            </a:r>
            <a:endParaRPr kumimoji="1" lang="zh-CN" altLang="en-US" sz="4000" dirty="0">
              <a:solidFill>
                <a:srgbClr val="264889"/>
              </a:solidFill>
              <a:latin typeface="OPPOSans H" pitchFamily="18" charset="-122"/>
              <a:ea typeface="OPPOSans H" pitchFamily="18" charset="-122"/>
              <a:cs typeface="OPPOSans H" pitchFamily="18" charset="-122"/>
            </a:endParaRPr>
          </a:p>
        </p:txBody>
      </p:sp>
      <p:sp>
        <p:nvSpPr>
          <p:cNvPr id="23" name="文本框 22">
            <a:extLst>
              <a:ext uri="{FF2B5EF4-FFF2-40B4-BE49-F238E27FC236}">
                <a16:creationId xmlns:a16="http://schemas.microsoft.com/office/drawing/2014/main" id="{C20DC190-16E7-9F43-8784-E3B944FFB2D6}"/>
              </a:ext>
            </a:extLst>
          </p:cNvPr>
          <p:cNvSpPr txBox="1"/>
          <p:nvPr/>
        </p:nvSpPr>
        <p:spPr>
          <a:xfrm>
            <a:off x="5084258" y="5008024"/>
            <a:ext cx="902811" cy="307777"/>
          </a:xfrm>
          <a:prstGeom prst="rect">
            <a:avLst/>
          </a:prstGeom>
          <a:noFill/>
        </p:spPr>
        <p:txBody>
          <a:bodyPr wrap="none" rtlCol="0">
            <a:spAutoFit/>
          </a:bodyPr>
          <a:lstStyle/>
          <a:p>
            <a:r>
              <a:rPr kumimoji="1" lang="zh-CN" altLang="en-US" sz="1400" dirty="0">
                <a:solidFill>
                  <a:srgbClr val="264889"/>
                </a:solidFill>
                <a:latin typeface="OPPOSans B" pitchFamily="18" charset="-122"/>
                <a:ea typeface="OPPOSans B" pitchFamily="18" charset="-122"/>
                <a:cs typeface="OPPOSans B" pitchFamily="18" charset="-122"/>
              </a:rPr>
              <a:t>目标检测</a:t>
            </a:r>
          </a:p>
        </p:txBody>
      </p:sp>
    </p:spTree>
    <p:extLst>
      <p:ext uri="{BB962C8B-B14F-4D97-AF65-F5344CB8AC3E}">
        <p14:creationId xmlns:p14="http://schemas.microsoft.com/office/powerpoint/2010/main" val="2694809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4BC1F-5898-A240-9113-B86C282A9A0A}"/>
              </a:ext>
            </a:extLst>
          </p:cNvPr>
          <p:cNvSpPr>
            <a:spLocks noGrp="1"/>
          </p:cNvSpPr>
          <p:nvPr>
            <p:ph type="title"/>
          </p:nvPr>
        </p:nvSpPr>
        <p:spPr/>
        <p:txBody>
          <a:bodyPr>
            <a:normAutofit fontScale="90000"/>
          </a:bodyPr>
          <a:lstStyle/>
          <a:p>
            <a:r>
              <a:rPr kumimoji="1" lang="en-US" altLang="zh-CN" dirty="0"/>
              <a:t>01 FMCW</a:t>
            </a:r>
            <a:r>
              <a:rPr kumimoji="1" lang="zh-CN" altLang="en-US" dirty="0"/>
              <a:t>简介</a:t>
            </a:r>
          </a:p>
        </p:txBody>
      </p:sp>
      <p:sp>
        <p:nvSpPr>
          <p:cNvPr id="3" name="内容占位符 2">
            <a:extLst>
              <a:ext uri="{FF2B5EF4-FFF2-40B4-BE49-F238E27FC236}">
                <a16:creationId xmlns:a16="http://schemas.microsoft.com/office/drawing/2014/main" id="{E4B15186-318C-1E4C-8F19-12B42A2D45D4}"/>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534BC329-D77B-4435-9602-ED69EA6AC2BA}"/>
              </a:ext>
            </a:extLst>
          </p:cNvPr>
          <p:cNvPicPr>
            <a:picLocks noChangeAspect="1"/>
          </p:cNvPicPr>
          <p:nvPr/>
        </p:nvPicPr>
        <p:blipFill>
          <a:blip r:embed="rId2"/>
          <a:stretch>
            <a:fillRect/>
          </a:stretch>
        </p:blipFill>
        <p:spPr>
          <a:xfrm>
            <a:off x="1484764" y="2552700"/>
            <a:ext cx="3190875" cy="1752600"/>
          </a:xfrm>
          <a:prstGeom prst="rect">
            <a:avLst/>
          </a:prstGeom>
        </p:spPr>
      </p:pic>
      <p:pic>
        <p:nvPicPr>
          <p:cNvPr id="5" name="图片 4">
            <a:extLst>
              <a:ext uri="{FF2B5EF4-FFF2-40B4-BE49-F238E27FC236}">
                <a16:creationId xmlns:a16="http://schemas.microsoft.com/office/drawing/2014/main" id="{2C125920-C18E-4E44-AACD-3E102456311E}"/>
              </a:ext>
            </a:extLst>
          </p:cNvPr>
          <p:cNvPicPr>
            <a:picLocks noChangeAspect="1"/>
          </p:cNvPicPr>
          <p:nvPr/>
        </p:nvPicPr>
        <p:blipFill>
          <a:blip r:embed="rId3"/>
          <a:stretch>
            <a:fillRect/>
          </a:stretch>
        </p:blipFill>
        <p:spPr>
          <a:xfrm>
            <a:off x="5721853" y="2495281"/>
            <a:ext cx="3771900" cy="2019300"/>
          </a:xfrm>
          <a:prstGeom prst="rect">
            <a:avLst/>
          </a:prstGeom>
        </p:spPr>
      </p:pic>
      <p:sp>
        <p:nvSpPr>
          <p:cNvPr id="7" name="矩形 6">
            <a:extLst>
              <a:ext uri="{FF2B5EF4-FFF2-40B4-BE49-F238E27FC236}">
                <a16:creationId xmlns:a16="http://schemas.microsoft.com/office/drawing/2014/main" id="{4272D060-4A7E-4637-A901-884B62E63B74}"/>
              </a:ext>
            </a:extLst>
          </p:cNvPr>
          <p:cNvSpPr/>
          <p:nvPr/>
        </p:nvSpPr>
        <p:spPr>
          <a:xfrm>
            <a:off x="1407671" y="1310395"/>
            <a:ext cx="5934096" cy="646331"/>
          </a:xfrm>
          <a:prstGeom prst="rect">
            <a:avLst/>
          </a:prstGeom>
        </p:spPr>
        <p:txBody>
          <a:bodyPr wrap="square">
            <a:spAutoFit/>
          </a:bodyPr>
          <a:lstStyle/>
          <a:p>
            <a:r>
              <a:rPr lang="en-US" altLang="zh-CN" dirty="0">
                <a:latin typeface="ArialMT"/>
              </a:rPr>
              <a:t>FMCW</a:t>
            </a:r>
            <a:r>
              <a:rPr lang="zh-CN" altLang="en-US" dirty="0">
                <a:latin typeface="黑体" panose="02010609060101010101" pitchFamily="49" charset="-122"/>
                <a:ea typeface="黑体" panose="02010609060101010101" pitchFamily="49" charset="-122"/>
              </a:rPr>
              <a:t>雷达系统所用信号的频率随时间变化呈线性变化，通常称这种信号为</a:t>
            </a:r>
            <a:r>
              <a:rPr lang="zh-CN" altLang="en-US" dirty="0"/>
              <a:t>啁啾</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Chirp</a:t>
            </a:r>
            <a:r>
              <a:rPr lang="zh-CN" altLang="en-US" dirty="0">
                <a:latin typeface="黑体" panose="02010609060101010101" pitchFamily="49" charset="-122"/>
                <a:ea typeface="黑体" panose="02010609060101010101" pitchFamily="49" charset="-122"/>
              </a:rPr>
              <a:t>）信号。</a:t>
            </a:r>
            <a:endParaRPr lang="zh-CN" altLang="en-US" dirty="0"/>
          </a:p>
        </p:txBody>
      </p:sp>
      <p:sp>
        <p:nvSpPr>
          <p:cNvPr id="8" name="文本框 7">
            <a:extLst>
              <a:ext uri="{FF2B5EF4-FFF2-40B4-BE49-F238E27FC236}">
                <a16:creationId xmlns:a16="http://schemas.microsoft.com/office/drawing/2014/main" id="{221A60A1-1584-4E95-B9AA-B3253B15D273}"/>
              </a:ext>
            </a:extLst>
          </p:cNvPr>
          <p:cNvSpPr txBox="1"/>
          <p:nvPr/>
        </p:nvSpPr>
        <p:spPr>
          <a:xfrm>
            <a:off x="1956092" y="4736079"/>
            <a:ext cx="2248218" cy="369332"/>
          </a:xfrm>
          <a:prstGeom prst="rect">
            <a:avLst/>
          </a:prstGeom>
          <a:noFill/>
        </p:spPr>
        <p:txBody>
          <a:bodyPr wrap="square" rtlCol="0">
            <a:spAutoFit/>
          </a:bodyPr>
          <a:lstStyle/>
          <a:p>
            <a:r>
              <a:rPr lang="zh-CN" altLang="en-US" dirty="0"/>
              <a:t>图</a:t>
            </a:r>
            <a:r>
              <a:rPr lang="en-US" altLang="zh-CN" dirty="0"/>
              <a:t>1.1 Chirp</a:t>
            </a:r>
            <a:r>
              <a:rPr lang="zh-CN" altLang="en-US" dirty="0"/>
              <a:t>信号时域</a:t>
            </a:r>
          </a:p>
        </p:txBody>
      </p:sp>
      <p:sp>
        <p:nvSpPr>
          <p:cNvPr id="9" name="文本框 8">
            <a:extLst>
              <a:ext uri="{FF2B5EF4-FFF2-40B4-BE49-F238E27FC236}">
                <a16:creationId xmlns:a16="http://schemas.microsoft.com/office/drawing/2014/main" id="{48DE7778-BCED-4F7A-8F61-6A3B2C68AE7C}"/>
              </a:ext>
            </a:extLst>
          </p:cNvPr>
          <p:cNvSpPr txBox="1"/>
          <p:nvPr/>
        </p:nvSpPr>
        <p:spPr>
          <a:xfrm>
            <a:off x="6410742" y="4736079"/>
            <a:ext cx="2248218" cy="369332"/>
          </a:xfrm>
          <a:prstGeom prst="rect">
            <a:avLst/>
          </a:prstGeom>
          <a:noFill/>
        </p:spPr>
        <p:txBody>
          <a:bodyPr wrap="square" rtlCol="0">
            <a:spAutoFit/>
          </a:bodyPr>
          <a:lstStyle/>
          <a:p>
            <a:r>
              <a:rPr lang="zh-CN" altLang="en-US" dirty="0"/>
              <a:t>图</a:t>
            </a:r>
            <a:r>
              <a:rPr lang="en-US" altLang="zh-CN" dirty="0"/>
              <a:t>1.2 Chirp</a:t>
            </a:r>
            <a:r>
              <a:rPr lang="zh-CN" altLang="en-US" dirty="0"/>
              <a:t>信号频域</a:t>
            </a:r>
          </a:p>
        </p:txBody>
      </p:sp>
    </p:spTree>
    <p:extLst>
      <p:ext uri="{BB962C8B-B14F-4D97-AF65-F5344CB8AC3E}">
        <p14:creationId xmlns:p14="http://schemas.microsoft.com/office/powerpoint/2010/main" val="593286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854E5-7613-ED42-8B71-EB04FDA9D4CD}"/>
              </a:ext>
            </a:extLst>
          </p:cNvPr>
          <p:cNvSpPr>
            <a:spLocks noGrp="1"/>
          </p:cNvSpPr>
          <p:nvPr>
            <p:ph type="title"/>
          </p:nvPr>
        </p:nvSpPr>
        <p:spPr/>
        <p:txBody>
          <a:bodyPr>
            <a:normAutofit fontScale="90000"/>
          </a:bodyPr>
          <a:lstStyle/>
          <a:p>
            <a:r>
              <a:rPr kumimoji="1" lang="en-US" altLang="zh-CN" dirty="0"/>
              <a:t>01 FMCW</a:t>
            </a:r>
            <a:r>
              <a:rPr kumimoji="1" lang="zh-CN" altLang="en-US" dirty="0"/>
              <a:t>简介</a:t>
            </a:r>
          </a:p>
        </p:txBody>
      </p:sp>
      <p:sp>
        <p:nvSpPr>
          <p:cNvPr id="3" name="内容占位符 2">
            <a:extLst>
              <a:ext uri="{FF2B5EF4-FFF2-40B4-BE49-F238E27FC236}">
                <a16:creationId xmlns:a16="http://schemas.microsoft.com/office/drawing/2014/main" id="{C6A31A0D-375E-6A4F-BF5E-B1CDBBD1E191}"/>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A4424730-FFDD-486B-9711-7A8B3777E5A3}"/>
              </a:ext>
            </a:extLst>
          </p:cNvPr>
          <p:cNvPicPr>
            <a:picLocks noChangeAspect="1"/>
          </p:cNvPicPr>
          <p:nvPr/>
        </p:nvPicPr>
        <p:blipFill>
          <a:blip r:embed="rId2"/>
          <a:stretch>
            <a:fillRect/>
          </a:stretch>
        </p:blipFill>
        <p:spPr>
          <a:xfrm>
            <a:off x="593949" y="4014020"/>
            <a:ext cx="2984809" cy="1933250"/>
          </a:xfrm>
          <a:prstGeom prst="rect">
            <a:avLst/>
          </a:prstGeom>
        </p:spPr>
      </p:pic>
      <p:sp>
        <p:nvSpPr>
          <p:cNvPr id="6" name="矩形 5">
            <a:extLst>
              <a:ext uri="{FF2B5EF4-FFF2-40B4-BE49-F238E27FC236}">
                <a16:creationId xmlns:a16="http://schemas.microsoft.com/office/drawing/2014/main" id="{23DB50B5-BB64-4627-A06E-BAD44FAA241B}"/>
              </a:ext>
            </a:extLst>
          </p:cNvPr>
          <p:cNvSpPr/>
          <p:nvPr/>
        </p:nvSpPr>
        <p:spPr>
          <a:xfrm>
            <a:off x="476646" y="1256251"/>
            <a:ext cx="3588278" cy="2585323"/>
          </a:xfrm>
          <a:prstGeom prst="rect">
            <a:avLst/>
          </a:prstGeom>
        </p:spPr>
        <p:txBody>
          <a:bodyPr wrap="square">
            <a:spAutoFit/>
          </a:bodyPr>
          <a:lstStyle/>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合成器生成一个线性调频脉冲。</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该线性调频脉冲由发射天线（</a:t>
            </a:r>
            <a:r>
              <a:rPr lang="en-US" altLang="zh-CN" dirty="0">
                <a:latin typeface="ArialMT"/>
                <a:ea typeface="黑体" panose="02010609060101010101" pitchFamily="49" charset="-122"/>
              </a:rPr>
              <a:t>TX </a:t>
            </a:r>
            <a:r>
              <a:rPr lang="zh-CN" altLang="en-US" dirty="0">
                <a:latin typeface="黑体" panose="02010609060101010101" pitchFamily="49" charset="-122"/>
                <a:ea typeface="黑体" panose="02010609060101010101" pitchFamily="49" charset="-122"/>
              </a:rPr>
              <a:t>天线）发射。</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物体对该线性调频脉冲的反射生成一个由接收天线（</a:t>
            </a:r>
            <a:r>
              <a:rPr lang="en-US" altLang="zh-CN" dirty="0">
                <a:latin typeface="ArialMT"/>
                <a:ea typeface="黑体" panose="02010609060101010101" pitchFamily="49" charset="-122"/>
              </a:rPr>
              <a:t>RX </a:t>
            </a:r>
            <a:r>
              <a:rPr lang="zh-CN" altLang="en-US" dirty="0">
                <a:latin typeface="黑体" panose="02010609060101010101" pitchFamily="49" charset="-122"/>
                <a:ea typeface="黑体" panose="02010609060101010101" pitchFamily="49" charset="-122"/>
              </a:rPr>
              <a:t>天线）捕捉的反射线性调频脉冲。 </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“混频器”将 </a:t>
            </a:r>
            <a:r>
              <a:rPr lang="en-US" altLang="zh-CN" dirty="0">
                <a:latin typeface="ArialMT"/>
                <a:ea typeface="黑体" panose="02010609060101010101" pitchFamily="49" charset="-122"/>
              </a:rPr>
              <a:t>RX </a:t>
            </a:r>
            <a:r>
              <a:rPr lang="zh-CN" altLang="en-US" dirty="0">
                <a:latin typeface="黑体" panose="02010609060101010101" pitchFamily="49" charset="-122"/>
                <a:ea typeface="黑体" panose="02010609060101010101" pitchFamily="49" charset="-122"/>
              </a:rPr>
              <a:t>和 </a:t>
            </a:r>
            <a:r>
              <a:rPr lang="en-US" altLang="zh-CN" dirty="0">
                <a:latin typeface="ArialMT"/>
                <a:ea typeface="黑体" panose="02010609060101010101" pitchFamily="49" charset="-122"/>
              </a:rPr>
              <a:t>TX </a:t>
            </a:r>
            <a:r>
              <a:rPr lang="zh-CN" altLang="en-US" dirty="0">
                <a:latin typeface="黑体" panose="02010609060101010101" pitchFamily="49" charset="-122"/>
                <a:ea typeface="黑体" panose="02010609060101010101" pitchFamily="49" charset="-122"/>
              </a:rPr>
              <a:t>信号合并到一起，生成一个中频 </a:t>
            </a:r>
            <a:r>
              <a:rPr lang="en-US" altLang="zh-CN" dirty="0">
                <a:latin typeface="ArialMT"/>
                <a:ea typeface="黑体" panose="02010609060101010101" pitchFamily="49" charset="-122"/>
              </a:rPr>
              <a:t>(IF) </a:t>
            </a:r>
            <a:r>
              <a:rPr lang="zh-CN" altLang="en-US" dirty="0">
                <a:latin typeface="黑体" panose="02010609060101010101" pitchFamily="49" charset="-122"/>
                <a:ea typeface="黑体" panose="02010609060101010101" pitchFamily="49" charset="-122"/>
              </a:rPr>
              <a:t>信号。</a:t>
            </a:r>
            <a:endParaRPr lang="zh-CN" altLang="en-US" dirty="0"/>
          </a:p>
        </p:txBody>
      </p:sp>
      <p:pic>
        <p:nvPicPr>
          <p:cNvPr id="7" name="图片 6">
            <a:extLst>
              <a:ext uri="{FF2B5EF4-FFF2-40B4-BE49-F238E27FC236}">
                <a16:creationId xmlns:a16="http://schemas.microsoft.com/office/drawing/2014/main" id="{B1A4AC95-3BEB-4648-BA59-B03B42BF1B4E}"/>
              </a:ext>
            </a:extLst>
          </p:cNvPr>
          <p:cNvPicPr>
            <a:picLocks noChangeAspect="1"/>
          </p:cNvPicPr>
          <p:nvPr/>
        </p:nvPicPr>
        <p:blipFill>
          <a:blip r:embed="rId3"/>
          <a:stretch>
            <a:fillRect/>
          </a:stretch>
        </p:blipFill>
        <p:spPr>
          <a:xfrm>
            <a:off x="4954102" y="1707973"/>
            <a:ext cx="2834921" cy="3558432"/>
          </a:xfrm>
          <a:prstGeom prst="rect">
            <a:avLst/>
          </a:prstGeom>
        </p:spPr>
      </p:pic>
      <p:sp>
        <p:nvSpPr>
          <p:cNvPr id="8" name="矩形 7">
            <a:extLst>
              <a:ext uri="{FF2B5EF4-FFF2-40B4-BE49-F238E27FC236}">
                <a16:creationId xmlns:a16="http://schemas.microsoft.com/office/drawing/2014/main" id="{5B13A283-E9C1-48FC-A4E8-5DA96426BECD}"/>
              </a:ext>
            </a:extLst>
          </p:cNvPr>
          <p:cNvSpPr/>
          <p:nvPr/>
        </p:nvSpPr>
        <p:spPr>
          <a:xfrm>
            <a:off x="1070690" y="6044545"/>
            <a:ext cx="2031325"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图</a:t>
            </a:r>
            <a:r>
              <a:rPr lang="en-US" altLang="zh-CN" dirty="0">
                <a:latin typeface="黑体" panose="02010609060101010101" pitchFamily="49" charset="-122"/>
                <a:ea typeface="黑体" panose="02010609060101010101" pitchFamily="49" charset="-122"/>
              </a:rPr>
              <a:t>2 FMCW</a:t>
            </a:r>
            <a:r>
              <a:rPr lang="zh-CN" altLang="en-US" dirty="0">
                <a:latin typeface="黑体" panose="02010609060101010101" pitchFamily="49" charset="-122"/>
                <a:ea typeface="黑体" panose="02010609060101010101" pitchFamily="49" charset="-122"/>
              </a:rPr>
              <a:t>雷达框图</a:t>
            </a:r>
            <a:endParaRPr lang="zh-CN" altLang="en-US" dirty="0"/>
          </a:p>
        </p:txBody>
      </p:sp>
      <p:sp>
        <p:nvSpPr>
          <p:cNvPr id="9" name="矩形 8">
            <a:extLst>
              <a:ext uri="{FF2B5EF4-FFF2-40B4-BE49-F238E27FC236}">
                <a16:creationId xmlns:a16="http://schemas.microsoft.com/office/drawing/2014/main" id="{F9A52F57-EE95-441B-A642-C5085467F5E8}"/>
              </a:ext>
            </a:extLst>
          </p:cNvPr>
          <p:cNvSpPr/>
          <p:nvPr/>
        </p:nvSpPr>
        <p:spPr>
          <a:xfrm>
            <a:off x="4892555" y="5266405"/>
            <a:ext cx="2954655"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图</a:t>
            </a: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 单一目标信号频率固定</a:t>
            </a:r>
            <a:endParaRPr lang="zh-CN" alt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27E12CD-B13C-400E-BFF9-80C82E7852CB}"/>
                  </a:ext>
                </a:extLst>
              </p:cNvPr>
              <p:cNvSpPr txBox="1"/>
              <p:nvPr/>
            </p:nvSpPr>
            <p:spPr>
              <a:xfrm>
                <a:off x="8393218" y="3487189"/>
                <a:ext cx="2683632" cy="923330"/>
              </a:xfrm>
              <a:prstGeom prst="rect">
                <a:avLst/>
              </a:prstGeom>
              <a:noFill/>
            </p:spPr>
            <p:txBody>
              <a:bodyPr wrap="square" rtlCol="0">
                <a:spAutoFit/>
              </a:bodyPr>
              <a:lstStyle/>
              <a:p>
                <a:r>
                  <a:rPr lang="zh-CN" altLang="en-US" dirty="0"/>
                  <a:t>其中，</a:t>
                </a:r>
                <a14:m>
                  <m:oMath xmlns:m="http://schemas.openxmlformats.org/officeDocument/2006/math">
                    <m:r>
                      <a:rPr lang="en-US" altLang="zh-CN" i="1">
                        <a:latin typeface="Cambria Math" panose="02040503050406030204" pitchFamily="18" charset="0"/>
                      </a:rPr>
                      <m:t>𝑑</m:t>
                    </m:r>
                  </m:oMath>
                </a14:m>
                <a:r>
                  <a:rPr lang="zh-CN" altLang="en-US" dirty="0"/>
                  <a:t>为与被检测物体的距离，</a:t>
                </a:r>
                <a:r>
                  <a:rPr lang="en-US" altLang="zh-CN" dirty="0"/>
                  <a:t> </a:t>
                </a:r>
                <a14:m>
                  <m:oMath xmlns:m="http://schemas.openxmlformats.org/officeDocument/2006/math">
                    <m:r>
                      <a:rPr lang="en-US" altLang="zh-CN" i="1">
                        <a:latin typeface="Cambria Math" panose="02040503050406030204" pitchFamily="18" charset="0"/>
                      </a:rPr>
                      <m:t>𝑐</m:t>
                    </m:r>
                  </m:oMath>
                </a14:m>
                <a:r>
                  <a:rPr lang="en-US" altLang="zh-CN" dirty="0"/>
                  <a:t> </a:t>
                </a:r>
                <a:r>
                  <a:rPr lang="zh-CN" altLang="en-US" dirty="0"/>
                  <a:t>为光速，</a:t>
                </a:r>
                <a14:m>
                  <m:oMath xmlns:m="http://schemas.openxmlformats.org/officeDocument/2006/math">
                    <m:r>
                      <a:rPr lang="en-US" altLang="zh-CN" b="0" i="1" smtClean="0">
                        <a:latin typeface="Cambria Math" panose="02040503050406030204" pitchFamily="18" charset="0"/>
                      </a:rPr>
                      <m:t>𝑆</m:t>
                    </m:r>
                  </m:oMath>
                </a14:m>
                <a:r>
                  <a:rPr lang="zh-CN" altLang="en-US" dirty="0"/>
                  <a:t>为</a:t>
                </a:r>
                <a:r>
                  <a:rPr lang="en-US" altLang="zh-CN" dirty="0"/>
                  <a:t>Chirp</a:t>
                </a:r>
                <a:r>
                  <a:rPr lang="zh-CN" altLang="en-US" dirty="0"/>
                  <a:t>信号斜率</a:t>
                </a:r>
              </a:p>
            </p:txBody>
          </p:sp>
        </mc:Choice>
        <mc:Fallback xmlns="">
          <p:sp>
            <p:nvSpPr>
              <p:cNvPr id="11" name="文本框 10">
                <a:extLst>
                  <a:ext uri="{FF2B5EF4-FFF2-40B4-BE49-F238E27FC236}">
                    <a16:creationId xmlns:a16="http://schemas.microsoft.com/office/drawing/2014/main" id="{B27E12CD-B13C-400E-BFF9-80C82E7852CB}"/>
                  </a:ext>
                </a:extLst>
              </p:cNvPr>
              <p:cNvSpPr txBox="1">
                <a:spLocks noRot="1" noChangeAspect="1" noMove="1" noResize="1" noEditPoints="1" noAdjustHandles="1" noChangeArrowheads="1" noChangeShapeType="1" noTextEdit="1"/>
              </p:cNvSpPr>
              <p:nvPr/>
            </p:nvSpPr>
            <p:spPr>
              <a:xfrm>
                <a:off x="8393218" y="3487189"/>
                <a:ext cx="2683632" cy="923330"/>
              </a:xfrm>
              <a:prstGeom prst="rect">
                <a:avLst/>
              </a:prstGeom>
              <a:blipFill>
                <a:blip r:embed="rId4"/>
                <a:stretch>
                  <a:fillRect l="-2045" t="-3289"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10589E6-4A6F-4009-AA0C-B2A907B66A0A}"/>
                  </a:ext>
                </a:extLst>
              </p:cNvPr>
              <p:cNvSpPr txBox="1"/>
              <p:nvPr/>
            </p:nvSpPr>
            <p:spPr>
              <a:xfrm>
                <a:off x="9001436" y="2846693"/>
                <a:ext cx="733598"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𝜏</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𝑑</m:t>
                          </m:r>
                        </m:num>
                        <m:den>
                          <m:r>
                            <a:rPr lang="en-US" altLang="zh-CN" b="0" i="1" smtClean="0">
                              <a:latin typeface="Cambria Math" panose="02040503050406030204" pitchFamily="18" charset="0"/>
                            </a:rPr>
                            <m:t>𝑐</m:t>
                          </m:r>
                        </m:den>
                      </m:f>
                    </m:oMath>
                  </m:oMathPara>
                </a14:m>
                <a:endParaRPr lang="zh-CN" altLang="en-US" dirty="0"/>
              </a:p>
            </p:txBody>
          </p:sp>
        </mc:Choice>
        <mc:Fallback xmlns="">
          <p:sp>
            <p:nvSpPr>
              <p:cNvPr id="4" name="文本框 3">
                <a:extLst>
                  <a:ext uri="{FF2B5EF4-FFF2-40B4-BE49-F238E27FC236}">
                    <a16:creationId xmlns:a16="http://schemas.microsoft.com/office/drawing/2014/main" id="{210589E6-4A6F-4009-AA0C-B2A907B66A0A}"/>
                  </a:ext>
                </a:extLst>
              </p:cNvPr>
              <p:cNvSpPr txBox="1">
                <a:spLocks noRot="1" noChangeAspect="1" noMove="1" noResize="1" noEditPoints="1" noAdjustHandles="1" noChangeArrowheads="1" noChangeShapeType="1" noTextEdit="1"/>
              </p:cNvSpPr>
              <p:nvPr/>
            </p:nvSpPr>
            <p:spPr>
              <a:xfrm>
                <a:off x="9001436" y="2846693"/>
                <a:ext cx="733598" cy="524118"/>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8639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854E5-7613-ED42-8B71-EB04FDA9D4CD}"/>
              </a:ext>
            </a:extLst>
          </p:cNvPr>
          <p:cNvSpPr>
            <a:spLocks noGrp="1"/>
          </p:cNvSpPr>
          <p:nvPr>
            <p:ph type="title"/>
          </p:nvPr>
        </p:nvSpPr>
        <p:spPr/>
        <p:txBody>
          <a:bodyPr>
            <a:normAutofit fontScale="90000"/>
          </a:bodyPr>
          <a:lstStyle/>
          <a:p>
            <a:r>
              <a:rPr kumimoji="1" lang="en-US" altLang="zh-CN" dirty="0"/>
              <a:t>02 FFT</a:t>
            </a:r>
            <a:r>
              <a:rPr kumimoji="1" lang="zh-CN" altLang="en-US" dirty="0"/>
              <a:t>简介</a:t>
            </a:r>
          </a:p>
        </p:txBody>
      </p:sp>
      <p:sp>
        <p:nvSpPr>
          <p:cNvPr id="3" name="内容占位符 2">
            <a:extLst>
              <a:ext uri="{FF2B5EF4-FFF2-40B4-BE49-F238E27FC236}">
                <a16:creationId xmlns:a16="http://schemas.microsoft.com/office/drawing/2014/main" id="{C6A31A0D-375E-6A4F-BF5E-B1CDBBD1E19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B8ADCB9-728E-463B-B096-674123ACA2B2}"/>
              </a:ext>
            </a:extLst>
          </p:cNvPr>
          <p:cNvPicPr>
            <a:picLocks noChangeAspect="1"/>
          </p:cNvPicPr>
          <p:nvPr/>
        </p:nvPicPr>
        <p:blipFill>
          <a:blip r:embed="rId2"/>
          <a:stretch>
            <a:fillRect/>
          </a:stretch>
        </p:blipFill>
        <p:spPr>
          <a:xfrm>
            <a:off x="1844098" y="1463384"/>
            <a:ext cx="3343275" cy="1104900"/>
          </a:xfrm>
          <a:prstGeom prst="rect">
            <a:avLst/>
          </a:prstGeom>
        </p:spPr>
      </p:pic>
      <p:pic>
        <p:nvPicPr>
          <p:cNvPr id="5" name="图片 4">
            <a:extLst>
              <a:ext uri="{FF2B5EF4-FFF2-40B4-BE49-F238E27FC236}">
                <a16:creationId xmlns:a16="http://schemas.microsoft.com/office/drawing/2014/main" id="{22E40C42-C7C0-4603-8161-096016789680}"/>
              </a:ext>
            </a:extLst>
          </p:cNvPr>
          <p:cNvPicPr>
            <a:picLocks noChangeAspect="1"/>
          </p:cNvPicPr>
          <p:nvPr/>
        </p:nvPicPr>
        <p:blipFill>
          <a:blip r:embed="rId3"/>
          <a:stretch>
            <a:fillRect/>
          </a:stretch>
        </p:blipFill>
        <p:spPr>
          <a:xfrm>
            <a:off x="7364729" y="1334797"/>
            <a:ext cx="3314700" cy="1362075"/>
          </a:xfrm>
          <a:prstGeom prst="rect">
            <a:avLst/>
          </a:prstGeom>
        </p:spPr>
      </p:pic>
      <p:sp>
        <p:nvSpPr>
          <p:cNvPr id="6" name="文本框 5">
            <a:extLst>
              <a:ext uri="{FF2B5EF4-FFF2-40B4-BE49-F238E27FC236}">
                <a16:creationId xmlns:a16="http://schemas.microsoft.com/office/drawing/2014/main" id="{A8E33C4B-4A00-4867-A034-DB6247B1F591}"/>
              </a:ext>
            </a:extLst>
          </p:cNvPr>
          <p:cNvSpPr txBox="1"/>
          <p:nvPr/>
        </p:nvSpPr>
        <p:spPr>
          <a:xfrm>
            <a:off x="608700" y="1888818"/>
            <a:ext cx="1271848" cy="369332"/>
          </a:xfrm>
          <a:prstGeom prst="rect">
            <a:avLst/>
          </a:prstGeom>
          <a:noFill/>
        </p:spPr>
        <p:txBody>
          <a:bodyPr wrap="square" rtlCol="0">
            <a:spAutoFit/>
          </a:bodyPr>
          <a:lstStyle/>
          <a:p>
            <a:r>
              <a:rPr lang="zh-CN" altLang="en-US" dirty="0"/>
              <a:t>单一目标</a:t>
            </a:r>
          </a:p>
        </p:txBody>
      </p:sp>
      <p:sp>
        <p:nvSpPr>
          <p:cNvPr id="7" name="箭头: 右 6">
            <a:extLst>
              <a:ext uri="{FF2B5EF4-FFF2-40B4-BE49-F238E27FC236}">
                <a16:creationId xmlns:a16="http://schemas.microsoft.com/office/drawing/2014/main" id="{7FCF492E-A0FB-40CF-8B1E-CA9B2E830D75}"/>
              </a:ext>
            </a:extLst>
          </p:cNvPr>
          <p:cNvSpPr/>
          <p:nvPr/>
        </p:nvSpPr>
        <p:spPr>
          <a:xfrm>
            <a:off x="6026221" y="3341752"/>
            <a:ext cx="978408" cy="4846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FFT</a:t>
            </a:r>
            <a:endParaRPr lang="zh-CN" altLang="en-US" dirty="0">
              <a:solidFill>
                <a:srgbClr val="FF0000"/>
              </a:solidFill>
            </a:endParaRPr>
          </a:p>
        </p:txBody>
      </p:sp>
      <p:pic>
        <p:nvPicPr>
          <p:cNvPr id="8" name="图片 7">
            <a:extLst>
              <a:ext uri="{FF2B5EF4-FFF2-40B4-BE49-F238E27FC236}">
                <a16:creationId xmlns:a16="http://schemas.microsoft.com/office/drawing/2014/main" id="{8F1C408D-BD17-4CAC-BEE3-49747ADD84B3}"/>
              </a:ext>
            </a:extLst>
          </p:cNvPr>
          <p:cNvPicPr>
            <a:picLocks noChangeAspect="1"/>
          </p:cNvPicPr>
          <p:nvPr/>
        </p:nvPicPr>
        <p:blipFill>
          <a:blip r:embed="rId4"/>
          <a:stretch>
            <a:fillRect/>
          </a:stretch>
        </p:blipFill>
        <p:spPr>
          <a:xfrm>
            <a:off x="1974272" y="3101857"/>
            <a:ext cx="3343275" cy="1186441"/>
          </a:xfrm>
          <a:prstGeom prst="rect">
            <a:avLst/>
          </a:prstGeom>
        </p:spPr>
      </p:pic>
      <p:pic>
        <p:nvPicPr>
          <p:cNvPr id="9" name="图片 8">
            <a:extLst>
              <a:ext uri="{FF2B5EF4-FFF2-40B4-BE49-F238E27FC236}">
                <a16:creationId xmlns:a16="http://schemas.microsoft.com/office/drawing/2014/main" id="{1D02AA88-22D0-45F2-8A71-930A72747B0C}"/>
              </a:ext>
            </a:extLst>
          </p:cNvPr>
          <p:cNvPicPr>
            <a:picLocks noChangeAspect="1"/>
          </p:cNvPicPr>
          <p:nvPr/>
        </p:nvPicPr>
        <p:blipFill>
          <a:blip r:embed="rId5"/>
          <a:stretch>
            <a:fillRect/>
          </a:stretch>
        </p:blipFill>
        <p:spPr>
          <a:xfrm>
            <a:off x="7502841" y="2995266"/>
            <a:ext cx="3176588" cy="1186441"/>
          </a:xfrm>
          <a:prstGeom prst="rect">
            <a:avLst/>
          </a:prstGeom>
        </p:spPr>
      </p:pic>
      <p:grpSp>
        <p:nvGrpSpPr>
          <p:cNvPr id="12" name="组合 11">
            <a:extLst>
              <a:ext uri="{FF2B5EF4-FFF2-40B4-BE49-F238E27FC236}">
                <a16:creationId xmlns:a16="http://schemas.microsoft.com/office/drawing/2014/main" id="{1482CA61-3CEC-4FF8-BD03-CA10957EB1D6}"/>
              </a:ext>
            </a:extLst>
          </p:cNvPr>
          <p:cNvGrpSpPr/>
          <p:nvPr/>
        </p:nvGrpSpPr>
        <p:grpSpPr>
          <a:xfrm>
            <a:off x="1427826" y="4706172"/>
            <a:ext cx="4848225" cy="1223341"/>
            <a:chOff x="1917030" y="4553589"/>
            <a:chExt cx="4848225" cy="1223341"/>
          </a:xfrm>
        </p:grpSpPr>
        <p:pic>
          <p:nvPicPr>
            <p:cNvPr id="10" name="图片 9">
              <a:extLst>
                <a:ext uri="{FF2B5EF4-FFF2-40B4-BE49-F238E27FC236}">
                  <a16:creationId xmlns:a16="http://schemas.microsoft.com/office/drawing/2014/main" id="{2E3AD448-483C-4F3D-9522-B9E33998AB4F}"/>
                </a:ext>
              </a:extLst>
            </p:cNvPr>
            <p:cNvPicPr>
              <a:picLocks noChangeAspect="1"/>
            </p:cNvPicPr>
            <p:nvPr/>
          </p:nvPicPr>
          <p:blipFill>
            <a:blip r:embed="rId6"/>
            <a:stretch>
              <a:fillRect/>
            </a:stretch>
          </p:blipFill>
          <p:spPr>
            <a:xfrm>
              <a:off x="1917030" y="4553589"/>
              <a:ext cx="4848225" cy="952500"/>
            </a:xfrm>
            <a:prstGeom prst="rect">
              <a:avLst/>
            </a:prstGeom>
          </p:spPr>
        </p:pic>
        <p:sp>
          <p:nvSpPr>
            <p:cNvPr id="11" name="文本框 10">
              <a:extLst>
                <a:ext uri="{FF2B5EF4-FFF2-40B4-BE49-F238E27FC236}">
                  <a16:creationId xmlns:a16="http://schemas.microsoft.com/office/drawing/2014/main" id="{C454F7D1-339F-4079-AC31-D557E7698281}"/>
                </a:ext>
              </a:extLst>
            </p:cNvPr>
            <p:cNvSpPr txBox="1"/>
            <p:nvPr/>
          </p:nvSpPr>
          <p:spPr>
            <a:xfrm>
              <a:off x="3890936" y="5407598"/>
              <a:ext cx="450206" cy="369332"/>
            </a:xfrm>
            <a:prstGeom prst="rect">
              <a:avLst/>
            </a:prstGeom>
            <a:noFill/>
          </p:spPr>
          <p:txBody>
            <a:bodyPr wrap="square" rtlCol="0">
              <a:spAutoFit/>
            </a:bodyPr>
            <a:lstStyle/>
            <a:p>
              <a:r>
                <a:rPr lang="en-US" altLang="zh-CN" dirty="0"/>
                <a:t>2T</a:t>
              </a:r>
              <a:endParaRPr lang="zh-CN" altLang="en-US" dirty="0"/>
            </a:p>
          </p:txBody>
        </p:sp>
      </p:grpSp>
      <p:pic>
        <p:nvPicPr>
          <p:cNvPr id="13" name="图片 12">
            <a:extLst>
              <a:ext uri="{FF2B5EF4-FFF2-40B4-BE49-F238E27FC236}">
                <a16:creationId xmlns:a16="http://schemas.microsoft.com/office/drawing/2014/main" id="{0E2B3B30-E4A7-4843-AF62-B1B06C1F966A}"/>
              </a:ext>
            </a:extLst>
          </p:cNvPr>
          <p:cNvPicPr>
            <a:picLocks noChangeAspect="1"/>
          </p:cNvPicPr>
          <p:nvPr/>
        </p:nvPicPr>
        <p:blipFill>
          <a:blip r:embed="rId7"/>
          <a:stretch>
            <a:fillRect/>
          </a:stretch>
        </p:blipFill>
        <p:spPr>
          <a:xfrm>
            <a:off x="7486157" y="4480101"/>
            <a:ext cx="3193272" cy="1362075"/>
          </a:xfrm>
          <a:prstGeom prst="rect">
            <a:avLst/>
          </a:prstGeom>
        </p:spPr>
      </p:pic>
      <p:sp>
        <p:nvSpPr>
          <p:cNvPr id="14" name="文本框 13">
            <a:extLst>
              <a:ext uri="{FF2B5EF4-FFF2-40B4-BE49-F238E27FC236}">
                <a16:creationId xmlns:a16="http://schemas.microsoft.com/office/drawing/2014/main" id="{B52EB527-3B21-4C3E-9C97-A6D09A989908}"/>
              </a:ext>
            </a:extLst>
          </p:cNvPr>
          <p:cNvSpPr txBox="1"/>
          <p:nvPr/>
        </p:nvSpPr>
        <p:spPr>
          <a:xfrm>
            <a:off x="510315" y="3927313"/>
            <a:ext cx="917511" cy="369332"/>
          </a:xfrm>
          <a:prstGeom prst="rect">
            <a:avLst/>
          </a:prstGeom>
          <a:noFill/>
        </p:spPr>
        <p:txBody>
          <a:bodyPr wrap="square" rtlCol="0">
            <a:spAutoFit/>
          </a:bodyPr>
          <a:lstStyle/>
          <a:p>
            <a:r>
              <a:rPr lang="zh-CN" altLang="en-US" dirty="0"/>
              <a:t>双目标</a:t>
            </a:r>
          </a:p>
        </p:txBody>
      </p:sp>
      <p:sp>
        <p:nvSpPr>
          <p:cNvPr id="15" name="文本框 14">
            <a:extLst>
              <a:ext uri="{FF2B5EF4-FFF2-40B4-BE49-F238E27FC236}">
                <a16:creationId xmlns:a16="http://schemas.microsoft.com/office/drawing/2014/main" id="{DC9BF6C6-EB5D-49AA-8A84-ABF58BD195E9}"/>
              </a:ext>
            </a:extLst>
          </p:cNvPr>
          <p:cNvSpPr txBox="1"/>
          <p:nvPr/>
        </p:nvSpPr>
        <p:spPr>
          <a:xfrm>
            <a:off x="2493818" y="2576749"/>
            <a:ext cx="1983593" cy="369332"/>
          </a:xfrm>
          <a:prstGeom prst="rect">
            <a:avLst/>
          </a:prstGeom>
          <a:noFill/>
        </p:spPr>
        <p:txBody>
          <a:bodyPr wrap="square" rtlCol="0">
            <a:spAutoFit/>
          </a:bodyPr>
          <a:lstStyle/>
          <a:p>
            <a:r>
              <a:rPr lang="zh-CN" altLang="en-US" dirty="0"/>
              <a:t>图</a:t>
            </a:r>
            <a:r>
              <a:rPr lang="en-US" altLang="zh-CN" dirty="0"/>
              <a:t>4.1 </a:t>
            </a:r>
            <a:r>
              <a:rPr lang="zh-CN" altLang="en-US" dirty="0"/>
              <a:t>单目标时域</a:t>
            </a:r>
          </a:p>
        </p:txBody>
      </p:sp>
      <p:sp>
        <p:nvSpPr>
          <p:cNvPr id="16" name="文本框 15">
            <a:extLst>
              <a:ext uri="{FF2B5EF4-FFF2-40B4-BE49-F238E27FC236}">
                <a16:creationId xmlns:a16="http://schemas.microsoft.com/office/drawing/2014/main" id="{F615FA86-DD39-4547-B722-73DF9840A9F5}"/>
              </a:ext>
            </a:extLst>
          </p:cNvPr>
          <p:cNvSpPr txBox="1"/>
          <p:nvPr/>
        </p:nvSpPr>
        <p:spPr>
          <a:xfrm>
            <a:off x="8000162" y="2586271"/>
            <a:ext cx="1983593" cy="369332"/>
          </a:xfrm>
          <a:prstGeom prst="rect">
            <a:avLst/>
          </a:prstGeom>
          <a:noFill/>
        </p:spPr>
        <p:txBody>
          <a:bodyPr wrap="square" rtlCol="0">
            <a:spAutoFit/>
          </a:bodyPr>
          <a:lstStyle/>
          <a:p>
            <a:r>
              <a:rPr lang="zh-CN" altLang="en-US" dirty="0"/>
              <a:t>图</a:t>
            </a:r>
            <a:r>
              <a:rPr lang="en-US" altLang="zh-CN" dirty="0"/>
              <a:t>4.2 </a:t>
            </a:r>
            <a:r>
              <a:rPr lang="zh-CN" altLang="en-US" dirty="0"/>
              <a:t>单目标频域</a:t>
            </a:r>
          </a:p>
        </p:txBody>
      </p:sp>
      <p:sp>
        <p:nvSpPr>
          <p:cNvPr id="17" name="文本框 16">
            <a:extLst>
              <a:ext uri="{FF2B5EF4-FFF2-40B4-BE49-F238E27FC236}">
                <a16:creationId xmlns:a16="http://schemas.microsoft.com/office/drawing/2014/main" id="{A1D1EFCC-D9A6-4ACB-BED5-9B3C22FEDE46}"/>
              </a:ext>
            </a:extLst>
          </p:cNvPr>
          <p:cNvSpPr txBox="1"/>
          <p:nvPr/>
        </p:nvSpPr>
        <p:spPr>
          <a:xfrm>
            <a:off x="2389141" y="4288298"/>
            <a:ext cx="2088270" cy="369332"/>
          </a:xfrm>
          <a:prstGeom prst="rect">
            <a:avLst/>
          </a:prstGeom>
          <a:noFill/>
        </p:spPr>
        <p:txBody>
          <a:bodyPr wrap="square" rtlCol="0">
            <a:spAutoFit/>
          </a:bodyPr>
          <a:lstStyle/>
          <a:p>
            <a:r>
              <a:rPr lang="zh-CN" altLang="en-US" dirty="0"/>
              <a:t>图</a:t>
            </a:r>
            <a:r>
              <a:rPr lang="en-US" altLang="zh-CN" dirty="0"/>
              <a:t>5.1 </a:t>
            </a:r>
            <a:r>
              <a:rPr lang="zh-CN" altLang="en-US" dirty="0"/>
              <a:t>双目标时域</a:t>
            </a:r>
            <a:r>
              <a:rPr lang="en-US" altLang="zh-CN" dirty="0"/>
              <a:t>1</a:t>
            </a:r>
            <a:endParaRPr lang="zh-CN" altLang="en-US" dirty="0"/>
          </a:p>
        </p:txBody>
      </p:sp>
      <p:sp>
        <p:nvSpPr>
          <p:cNvPr id="18" name="文本框 17">
            <a:extLst>
              <a:ext uri="{FF2B5EF4-FFF2-40B4-BE49-F238E27FC236}">
                <a16:creationId xmlns:a16="http://schemas.microsoft.com/office/drawing/2014/main" id="{44C687F7-F845-43EB-A774-9CB4E9431E72}"/>
              </a:ext>
            </a:extLst>
          </p:cNvPr>
          <p:cNvSpPr txBox="1"/>
          <p:nvPr/>
        </p:nvSpPr>
        <p:spPr>
          <a:xfrm>
            <a:off x="8129458" y="4111979"/>
            <a:ext cx="2088269" cy="369332"/>
          </a:xfrm>
          <a:prstGeom prst="rect">
            <a:avLst/>
          </a:prstGeom>
          <a:noFill/>
        </p:spPr>
        <p:txBody>
          <a:bodyPr wrap="square" rtlCol="0">
            <a:spAutoFit/>
          </a:bodyPr>
          <a:lstStyle/>
          <a:p>
            <a:r>
              <a:rPr lang="zh-CN" altLang="en-US" dirty="0"/>
              <a:t>图</a:t>
            </a:r>
            <a:r>
              <a:rPr lang="en-US" altLang="zh-CN" dirty="0"/>
              <a:t>5.2 </a:t>
            </a:r>
            <a:r>
              <a:rPr lang="zh-CN" altLang="en-US" dirty="0"/>
              <a:t>双目标频域</a:t>
            </a:r>
            <a:r>
              <a:rPr lang="en-US" altLang="zh-CN" dirty="0"/>
              <a:t>1</a:t>
            </a:r>
            <a:endParaRPr lang="zh-CN" altLang="en-US" dirty="0"/>
          </a:p>
        </p:txBody>
      </p:sp>
      <p:sp>
        <p:nvSpPr>
          <p:cNvPr id="19" name="文本框 18">
            <a:extLst>
              <a:ext uri="{FF2B5EF4-FFF2-40B4-BE49-F238E27FC236}">
                <a16:creationId xmlns:a16="http://schemas.microsoft.com/office/drawing/2014/main" id="{7E640034-3D09-4411-95B1-D5C13F5E6C60}"/>
              </a:ext>
            </a:extLst>
          </p:cNvPr>
          <p:cNvSpPr txBox="1"/>
          <p:nvPr/>
        </p:nvSpPr>
        <p:spPr>
          <a:xfrm>
            <a:off x="2389140" y="5891880"/>
            <a:ext cx="2088269" cy="369332"/>
          </a:xfrm>
          <a:prstGeom prst="rect">
            <a:avLst/>
          </a:prstGeom>
          <a:noFill/>
        </p:spPr>
        <p:txBody>
          <a:bodyPr wrap="square" rtlCol="0">
            <a:spAutoFit/>
          </a:bodyPr>
          <a:lstStyle/>
          <a:p>
            <a:r>
              <a:rPr lang="zh-CN" altLang="en-US" dirty="0"/>
              <a:t>图</a:t>
            </a:r>
            <a:r>
              <a:rPr lang="en-US" altLang="zh-CN" dirty="0"/>
              <a:t>6.1 </a:t>
            </a:r>
            <a:r>
              <a:rPr lang="zh-CN" altLang="en-US" dirty="0"/>
              <a:t>双目标时域</a:t>
            </a:r>
            <a:r>
              <a:rPr lang="en-US" altLang="zh-CN" dirty="0"/>
              <a:t>2</a:t>
            </a:r>
            <a:endParaRPr lang="zh-CN" altLang="en-US" dirty="0"/>
          </a:p>
        </p:txBody>
      </p:sp>
      <p:sp>
        <p:nvSpPr>
          <p:cNvPr id="20" name="文本框 19">
            <a:extLst>
              <a:ext uri="{FF2B5EF4-FFF2-40B4-BE49-F238E27FC236}">
                <a16:creationId xmlns:a16="http://schemas.microsoft.com/office/drawing/2014/main" id="{1AC4F970-7B11-4037-8A4A-5AD1D9E151EB}"/>
              </a:ext>
            </a:extLst>
          </p:cNvPr>
          <p:cNvSpPr txBox="1"/>
          <p:nvPr/>
        </p:nvSpPr>
        <p:spPr>
          <a:xfrm>
            <a:off x="8198731" y="5842176"/>
            <a:ext cx="2088269" cy="369332"/>
          </a:xfrm>
          <a:prstGeom prst="rect">
            <a:avLst/>
          </a:prstGeom>
          <a:noFill/>
        </p:spPr>
        <p:txBody>
          <a:bodyPr wrap="square" rtlCol="0">
            <a:spAutoFit/>
          </a:bodyPr>
          <a:lstStyle/>
          <a:p>
            <a:r>
              <a:rPr lang="zh-CN" altLang="en-US" dirty="0"/>
              <a:t>图</a:t>
            </a:r>
            <a:r>
              <a:rPr lang="en-US" altLang="zh-CN" dirty="0"/>
              <a:t>6.2 </a:t>
            </a:r>
            <a:r>
              <a:rPr lang="zh-CN" altLang="en-US" dirty="0"/>
              <a:t>双目标频域</a:t>
            </a:r>
            <a:r>
              <a:rPr lang="en-US" altLang="zh-CN" dirty="0"/>
              <a:t>2</a:t>
            </a:r>
            <a:endParaRPr lang="zh-CN" altLang="en-US" dirty="0"/>
          </a:p>
        </p:txBody>
      </p:sp>
      <p:sp>
        <p:nvSpPr>
          <p:cNvPr id="21" name="文本框 20">
            <a:extLst>
              <a:ext uri="{FF2B5EF4-FFF2-40B4-BE49-F238E27FC236}">
                <a16:creationId xmlns:a16="http://schemas.microsoft.com/office/drawing/2014/main" id="{2148E72A-BE7B-499D-A502-FF045F38137B}"/>
              </a:ext>
            </a:extLst>
          </p:cNvPr>
          <p:cNvSpPr txBox="1"/>
          <p:nvPr/>
        </p:nvSpPr>
        <p:spPr>
          <a:xfrm>
            <a:off x="4663440" y="6352632"/>
            <a:ext cx="2893980" cy="369332"/>
          </a:xfrm>
          <a:prstGeom prst="rect">
            <a:avLst/>
          </a:prstGeom>
          <a:noFill/>
        </p:spPr>
        <p:txBody>
          <a:bodyPr wrap="square" rtlCol="0">
            <a:spAutoFit/>
          </a:bodyPr>
          <a:lstStyle/>
          <a:p>
            <a:r>
              <a:rPr lang="zh-CN" altLang="en-US" dirty="0">
                <a:solidFill>
                  <a:srgbClr val="FF0000"/>
                </a:solidFill>
              </a:rPr>
              <a:t>可分辨频率差 </a:t>
            </a:r>
            <a:r>
              <a:rPr lang="en-US" altLang="zh-CN" dirty="0">
                <a:solidFill>
                  <a:srgbClr val="FF0000"/>
                </a:solidFill>
              </a:rPr>
              <a:t>&gt; 1/</a:t>
            </a:r>
            <a:r>
              <a:rPr lang="zh-CN" altLang="en-US" dirty="0">
                <a:solidFill>
                  <a:srgbClr val="FF0000"/>
                </a:solidFill>
              </a:rPr>
              <a:t>采样长度</a:t>
            </a:r>
          </a:p>
        </p:txBody>
      </p:sp>
    </p:spTree>
    <p:extLst>
      <p:ext uri="{BB962C8B-B14F-4D97-AF65-F5344CB8AC3E}">
        <p14:creationId xmlns:p14="http://schemas.microsoft.com/office/powerpoint/2010/main" val="2758367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854E5-7613-ED42-8B71-EB04FDA9D4CD}"/>
              </a:ext>
            </a:extLst>
          </p:cNvPr>
          <p:cNvSpPr>
            <a:spLocks noGrp="1"/>
          </p:cNvSpPr>
          <p:nvPr>
            <p:ph type="title"/>
          </p:nvPr>
        </p:nvSpPr>
        <p:spPr/>
        <p:txBody>
          <a:bodyPr>
            <a:normAutofit fontScale="90000"/>
          </a:bodyPr>
          <a:lstStyle/>
          <a:p>
            <a:r>
              <a:rPr kumimoji="1" lang="en-US" altLang="zh-CN" dirty="0"/>
              <a:t>03 </a:t>
            </a:r>
            <a:r>
              <a:rPr kumimoji="1" lang="zh-CN" altLang="en-US" dirty="0"/>
              <a:t>距离测量</a:t>
            </a:r>
          </a:p>
        </p:txBody>
      </p:sp>
      <p:sp>
        <p:nvSpPr>
          <p:cNvPr id="3" name="内容占位符 2">
            <a:extLst>
              <a:ext uri="{FF2B5EF4-FFF2-40B4-BE49-F238E27FC236}">
                <a16:creationId xmlns:a16="http://schemas.microsoft.com/office/drawing/2014/main" id="{C6A31A0D-375E-6A4F-BF5E-B1CDBBD1E191}"/>
              </a:ext>
            </a:extLst>
          </p:cNvPr>
          <p:cNvSpPr>
            <a:spLocks noGrp="1"/>
          </p:cNvSpPr>
          <p:nvPr>
            <p:ph idx="1"/>
          </p:nvPr>
        </p:nvSpPr>
        <p:spPr/>
        <p:txBody>
          <a:bodyPr/>
          <a:lstStyle/>
          <a:p>
            <a:endParaRPr kumimoji="1" lang="zh-CN" altLang="en-US"/>
          </a:p>
        </p:txBody>
      </p:sp>
      <p:sp>
        <p:nvSpPr>
          <p:cNvPr id="4" name="文本框 3">
            <a:extLst>
              <a:ext uri="{FF2B5EF4-FFF2-40B4-BE49-F238E27FC236}">
                <a16:creationId xmlns:a16="http://schemas.microsoft.com/office/drawing/2014/main" id="{619C5707-E312-46F1-8CC8-DA18A3989EDA}"/>
              </a:ext>
            </a:extLst>
          </p:cNvPr>
          <p:cNvSpPr txBox="1"/>
          <p:nvPr/>
        </p:nvSpPr>
        <p:spPr>
          <a:xfrm>
            <a:off x="752001" y="1192048"/>
            <a:ext cx="3190216" cy="369332"/>
          </a:xfrm>
          <a:prstGeom prst="rect">
            <a:avLst/>
          </a:prstGeom>
          <a:noFill/>
        </p:spPr>
        <p:txBody>
          <a:bodyPr wrap="square" rtlCol="0">
            <a:spAutoFit/>
          </a:bodyPr>
          <a:lstStyle/>
          <a:p>
            <a:r>
              <a:rPr lang="zh-CN" altLang="en-US" dirty="0"/>
              <a:t>单一目标，</a:t>
            </a:r>
            <a:r>
              <a:rPr lang="en-US" altLang="zh-CN" dirty="0"/>
              <a:t>IF</a:t>
            </a:r>
            <a:r>
              <a:rPr lang="zh-CN" altLang="en-US" dirty="0"/>
              <a:t>信号为正弦波</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6852F96-2732-4311-A127-F41C0132EEB4}"/>
                  </a:ext>
                </a:extLst>
              </p:cNvPr>
              <p:cNvSpPr txBox="1"/>
              <p:nvPr/>
            </p:nvSpPr>
            <p:spPr>
              <a:xfrm>
                <a:off x="1241179" y="1772688"/>
                <a:ext cx="18026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(2</m:t>
                      </m:r>
                      <m:r>
                        <a:rPr lang="zh-CN" altLang="en-US" b="0" i="1" smtClean="0">
                          <a:latin typeface="Cambria Math" panose="02040503050406030204" pitchFamily="18" charset="0"/>
                        </a:rPr>
                        <m:t>𝜋</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𝑜</m:t>
                          </m:r>
                        </m:sub>
                      </m:s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𝑜</m:t>
                          </m:r>
                        </m:sub>
                      </m:sSub>
                      <m:r>
                        <a:rPr lang="en-US" altLang="zh-CN" b="0" i="1" smtClean="0">
                          <a:latin typeface="Cambria Math" panose="02040503050406030204" pitchFamily="18" charset="0"/>
                        </a:rPr>
                        <m:t>)</m:t>
                      </m:r>
                    </m:oMath>
                  </m:oMathPara>
                </a14:m>
                <a:endParaRPr lang="zh-CN" altLang="en-US" dirty="0"/>
              </a:p>
            </p:txBody>
          </p:sp>
        </mc:Choice>
        <mc:Fallback xmlns="">
          <p:sp>
            <p:nvSpPr>
              <p:cNvPr id="6" name="文本框 5">
                <a:extLst>
                  <a:ext uri="{FF2B5EF4-FFF2-40B4-BE49-F238E27FC236}">
                    <a16:creationId xmlns:a16="http://schemas.microsoft.com/office/drawing/2014/main" id="{96852F96-2732-4311-A127-F41C0132EEB4}"/>
                  </a:ext>
                </a:extLst>
              </p:cNvPr>
              <p:cNvSpPr txBox="1">
                <a:spLocks noRot="1" noChangeAspect="1" noMove="1" noResize="1" noEditPoints="1" noAdjustHandles="1" noChangeArrowheads="1" noChangeShapeType="1" noTextEdit="1"/>
              </p:cNvSpPr>
              <p:nvPr/>
            </p:nvSpPr>
            <p:spPr>
              <a:xfrm>
                <a:off x="1241179" y="1772688"/>
                <a:ext cx="1802608" cy="276999"/>
              </a:xfrm>
              <a:prstGeom prst="rect">
                <a:avLst/>
              </a:prstGeom>
              <a:blipFill>
                <a:blip r:embed="rId2"/>
                <a:stretch>
                  <a:fillRect l="-2034" t="-2222" r="-4068" b="-3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D0ADFB4-9893-4AF6-A539-3E959A7EC5CE}"/>
                  </a:ext>
                </a:extLst>
              </p:cNvPr>
              <p:cNvSpPr txBox="1"/>
              <p:nvPr/>
            </p:nvSpPr>
            <p:spPr>
              <a:xfrm>
                <a:off x="854524" y="2260996"/>
                <a:ext cx="2718375" cy="508537"/>
              </a:xfrm>
              <a:prstGeom prst="rect">
                <a:avLst/>
              </a:prstGeom>
              <a:noFill/>
            </p:spPr>
            <p:txBody>
              <a:bodyPr wrap="square" rtlCol="0">
                <a:spAutoFit/>
              </a:bodyPr>
              <a:lstStyle/>
              <a:p>
                <a:r>
                  <a:rPr lang="zh-CN" altLang="en-US" dirty="0"/>
                  <a:t>其中</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𝑜</m:t>
                        </m:r>
                      </m:sub>
                    </m:sSub>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𝑆</m:t>
                        </m:r>
                        <m:r>
                          <a:rPr lang="en-US" altLang="zh-CN" b="0" i="1" smtClean="0">
                            <a:latin typeface="Cambria Math" panose="02040503050406030204" pitchFamily="18" charset="0"/>
                          </a:rPr>
                          <m:t>2</m:t>
                        </m:r>
                        <m:r>
                          <a:rPr lang="en-US" altLang="zh-CN" b="0" i="1" smtClean="0">
                            <a:latin typeface="Cambria Math" panose="02040503050406030204" pitchFamily="18" charset="0"/>
                          </a:rPr>
                          <m:t>𝑑</m:t>
                        </m:r>
                      </m:num>
                      <m:den>
                        <m:r>
                          <a:rPr lang="en-US" altLang="zh-CN" b="0" i="1" smtClean="0">
                            <a:latin typeface="Cambria Math" panose="02040503050406030204" pitchFamily="18" charset="0"/>
                          </a:rPr>
                          <m:t>𝑐</m:t>
                        </m:r>
                      </m:den>
                    </m:f>
                  </m:oMath>
                </a14:m>
                <a:r>
                  <a:rPr lang="zh-CN" altLang="en-US" dirty="0"/>
                  <a:t>，</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ea typeface="Cambria Math" panose="02040503050406030204" pitchFamily="18" charset="0"/>
                          </a:rPr>
                          <m:t>∅</m:t>
                        </m:r>
                      </m:e>
                      <m:sub>
                        <m:r>
                          <m:rPr>
                            <m:sty m:val="p"/>
                          </m:rPr>
                          <a:rPr lang="en-US" altLang="zh-CN" i="1" dirty="0">
                            <a:latin typeface="Cambria Math" panose="02040503050406030204" pitchFamily="18" charset="0"/>
                          </a:rPr>
                          <m:t>o</m:t>
                        </m:r>
                      </m:sub>
                    </m:sSub>
                    <m:r>
                      <a:rPr lang="en-US" altLang="zh-CN" b="0" i="1" dirty="0" smtClean="0">
                        <a:latin typeface="Cambria Math" panose="02040503050406030204" pitchFamily="18" charset="0"/>
                      </a:rPr>
                      <m:t>= </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4</m:t>
                        </m:r>
                        <m:r>
                          <a:rPr lang="zh-CN" altLang="en-US" b="0" i="1" dirty="0" smtClean="0">
                            <a:latin typeface="Cambria Math" panose="02040503050406030204" pitchFamily="18" charset="0"/>
                          </a:rPr>
                          <m:t>𝜋</m:t>
                        </m:r>
                        <m:r>
                          <a:rPr lang="en-US" altLang="zh-CN" b="0" i="1" dirty="0" smtClean="0">
                            <a:latin typeface="Cambria Math" panose="02040503050406030204" pitchFamily="18" charset="0"/>
                          </a:rPr>
                          <m:t>𝑑</m:t>
                        </m:r>
                      </m:num>
                      <m:den>
                        <m:r>
                          <m:rPr>
                            <m:sty m:val="p"/>
                          </m:rPr>
                          <a:rPr lang="el-GR" altLang="zh-CN" b="0" i="1" dirty="0" smtClean="0">
                            <a:latin typeface="Cambria Math" panose="02040503050406030204" pitchFamily="18" charset="0"/>
                          </a:rPr>
                          <m:t>λ</m:t>
                        </m:r>
                      </m:den>
                    </m:f>
                  </m:oMath>
                </a14:m>
                <a:endParaRPr lang="zh-CN" altLang="en-US" dirty="0"/>
              </a:p>
            </p:txBody>
          </p:sp>
        </mc:Choice>
        <mc:Fallback xmlns="">
          <p:sp>
            <p:nvSpPr>
              <p:cNvPr id="8" name="文本框 7">
                <a:extLst>
                  <a:ext uri="{FF2B5EF4-FFF2-40B4-BE49-F238E27FC236}">
                    <a16:creationId xmlns:a16="http://schemas.microsoft.com/office/drawing/2014/main" id="{CD0ADFB4-9893-4AF6-A539-3E959A7EC5CE}"/>
                  </a:ext>
                </a:extLst>
              </p:cNvPr>
              <p:cNvSpPr txBox="1">
                <a:spLocks noRot="1" noChangeAspect="1" noMove="1" noResize="1" noEditPoints="1" noAdjustHandles="1" noChangeArrowheads="1" noChangeShapeType="1" noTextEdit="1"/>
              </p:cNvSpPr>
              <p:nvPr/>
            </p:nvSpPr>
            <p:spPr>
              <a:xfrm>
                <a:off x="854524" y="2260996"/>
                <a:ext cx="2718375" cy="508537"/>
              </a:xfrm>
              <a:prstGeom prst="rect">
                <a:avLst/>
              </a:prstGeom>
              <a:blipFill>
                <a:blip r:embed="rId3"/>
                <a:stretch>
                  <a:fillRect l="-1794" b="-3614"/>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3ED71343-9535-459D-9515-AFCCB9CA2297}"/>
              </a:ext>
            </a:extLst>
          </p:cNvPr>
          <p:cNvPicPr>
            <a:picLocks noChangeAspect="1"/>
          </p:cNvPicPr>
          <p:nvPr/>
        </p:nvPicPr>
        <p:blipFill>
          <a:blip r:embed="rId4"/>
          <a:stretch>
            <a:fillRect/>
          </a:stretch>
        </p:blipFill>
        <p:spPr>
          <a:xfrm>
            <a:off x="4634400" y="3218738"/>
            <a:ext cx="3220106" cy="2448868"/>
          </a:xfrm>
          <a:prstGeom prst="rect">
            <a:avLst/>
          </a:prstGeom>
        </p:spPr>
      </p:pic>
      <p:sp>
        <p:nvSpPr>
          <p:cNvPr id="10" name="文本框 9">
            <a:extLst>
              <a:ext uri="{FF2B5EF4-FFF2-40B4-BE49-F238E27FC236}">
                <a16:creationId xmlns:a16="http://schemas.microsoft.com/office/drawing/2014/main" id="{246EA50D-F4C5-45D4-B4FF-582B3F7475CC}"/>
              </a:ext>
            </a:extLst>
          </p:cNvPr>
          <p:cNvSpPr txBox="1"/>
          <p:nvPr/>
        </p:nvSpPr>
        <p:spPr>
          <a:xfrm>
            <a:off x="6746835" y="5915755"/>
            <a:ext cx="2215342" cy="369332"/>
          </a:xfrm>
          <a:prstGeom prst="rect">
            <a:avLst/>
          </a:prstGeom>
          <a:noFill/>
        </p:spPr>
        <p:txBody>
          <a:bodyPr wrap="square" rtlCol="0">
            <a:spAutoFit/>
          </a:bodyPr>
          <a:lstStyle/>
          <a:p>
            <a:r>
              <a:rPr lang="zh-CN" altLang="en-US" dirty="0"/>
              <a:t>图</a:t>
            </a:r>
            <a:r>
              <a:rPr lang="en-US" altLang="zh-CN" dirty="0"/>
              <a:t>7 </a:t>
            </a:r>
            <a:r>
              <a:rPr lang="zh-CN" altLang="en-US" dirty="0"/>
              <a:t>多目标信号示意</a:t>
            </a:r>
          </a:p>
        </p:txBody>
      </p:sp>
      <p:pic>
        <p:nvPicPr>
          <p:cNvPr id="16" name="图片 15">
            <a:extLst>
              <a:ext uri="{FF2B5EF4-FFF2-40B4-BE49-F238E27FC236}">
                <a16:creationId xmlns:a16="http://schemas.microsoft.com/office/drawing/2014/main" id="{B12B1980-8C20-4A4C-B04C-9D7FC40862C1}"/>
              </a:ext>
            </a:extLst>
          </p:cNvPr>
          <p:cNvPicPr>
            <a:picLocks noChangeAspect="1"/>
          </p:cNvPicPr>
          <p:nvPr/>
        </p:nvPicPr>
        <p:blipFill>
          <a:blip r:embed="rId5"/>
          <a:stretch>
            <a:fillRect/>
          </a:stretch>
        </p:blipFill>
        <p:spPr>
          <a:xfrm>
            <a:off x="8347100" y="4277205"/>
            <a:ext cx="3276600" cy="1514475"/>
          </a:xfrm>
          <a:prstGeom prst="rect">
            <a:avLst/>
          </a:prstGeom>
        </p:spPr>
      </p:pic>
      <p:sp>
        <p:nvSpPr>
          <p:cNvPr id="17" name="箭头: 右 16">
            <a:extLst>
              <a:ext uri="{FF2B5EF4-FFF2-40B4-BE49-F238E27FC236}">
                <a16:creationId xmlns:a16="http://schemas.microsoft.com/office/drawing/2014/main" id="{911488E3-8DC3-40B6-82F4-8DB54C0230C8}"/>
              </a:ext>
            </a:extLst>
          </p:cNvPr>
          <p:cNvSpPr/>
          <p:nvPr/>
        </p:nvSpPr>
        <p:spPr>
          <a:xfrm>
            <a:off x="7224004" y="4802714"/>
            <a:ext cx="978408" cy="4846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FFT</a:t>
            </a:r>
            <a:endParaRPr lang="zh-CN" altLang="en-US" dirty="0">
              <a:solidFill>
                <a:srgbClr val="FF0000"/>
              </a:solidFill>
            </a:endParaRPr>
          </a:p>
        </p:txBody>
      </p:sp>
      <p:pic>
        <p:nvPicPr>
          <p:cNvPr id="19" name="图片 18">
            <a:extLst>
              <a:ext uri="{FF2B5EF4-FFF2-40B4-BE49-F238E27FC236}">
                <a16:creationId xmlns:a16="http://schemas.microsoft.com/office/drawing/2014/main" id="{5A102853-096E-467F-AE93-683A238CB31A}"/>
              </a:ext>
            </a:extLst>
          </p:cNvPr>
          <p:cNvPicPr>
            <a:picLocks noChangeAspect="1"/>
          </p:cNvPicPr>
          <p:nvPr/>
        </p:nvPicPr>
        <p:blipFill>
          <a:blip r:embed="rId6"/>
          <a:stretch>
            <a:fillRect/>
          </a:stretch>
        </p:blipFill>
        <p:spPr>
          <a:xfrm>
            <a:off x="929648" y="3054722"/>
            <a:ext cx="2834921" cy="3558432"/>
          </a:xfrm>
          <a:prstGeom prst="rect">
            <a:avLst/>
          </a:prstGeom>
        </p:spPr>
      </p:pic>
      <p:sp>
        <p:nvSpPr>
          <p:cNvPr id="20" name="文本框 19">
            <a:extLst>
              <a:ext uri="{FF2B5EF4-FFF2-40B4-BE49-F238E27FC236}">
                <a16:creationId xmlns:a16="http://schemas.microsoft.com/office/drawing/2014/main" id="{D551D449-EA30-4358-8266-0B4D24DE4C3C}"/>
              </a:ext>
            </a:extLst>
          </p:cNvPr>
          <p:cNvSpPr txBox="1"/>
          <p:nvPr/>
        </p:nvSpPr>
        <p:spPr>
          <a:xfrm>
            <a:off x="5237018" y="1053549"/>
            <a:ext cx="4547061" cy="646331"/>
          </a:xfrm>
          <a:prstGeom prst="rect">
            <a:avLst/>
          </a:prstGeom>
          <a:noFill/>
        </p:spPr>
        <p:txBody>
          <a:bodyPr wrap="square" rtlCol="0">
            <a:spAutoFit/>
          </a:bodyPr>
          <a:lstStyle/>
          <a:p>
            <a:r>
              <a:rPr lang="zh-CN" altLang="en-US" dirty="0"/>
              <a:t>由于不同距离目标对应不同频率，因此最大探测距离受限于最大可分析频率</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71332E96-8782-4A0C-ADBD-C358AA5B3B58}"/>
                  </a:ext>
                </a:extLst>
              </p:cNvPr>
              <p:cNvSpPr txBox="1"/>
              <p:nvPr/>
            </p:nvSpPr>
            <p:spPr>
              <a:xfrm>
                <a:off x="5392626" y="1801226"/>
                <a:ext cx="1622880"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𝑚𝑎𝑥</m:t>
                          </m:r>
                        </m:sub>
                      </m:sSub>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𝑆</m:t>
                          </m:r>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𝑚𝑎𝑥</m:t>
                              </m:r>
                            </m:sub>
                          </m:sSub>
                        </m:num>
                        <m:den>
                          <m:r>
                            <a:rPr lang="en-US" altLang="zh-CN" b="0" i="1" smtClean="0">
                              <a:latin typeface="Cambria Math" panose="02040503050406030204" pitchFamily="18" charset="0"/>
                            </a:rPr>
                            <m:t>𝑐</m:t>
                          </m:r>
                        </m:den>
                      </m:f>
                    </m:oMath>
                  </m:oMathPara>
                </a14:m>
                <a:endParaRPr lang="zh-CN" altLang="en-US" dirty="0"/>
              </a:p>
            </p:txBody>
          </p:sp>
        </mc:Choice>
        <mc:Fallback xmlns="">
          <p:sp>
            <p:nvSpPr>
              <p:cNvPr id="21" name="文本框 20">
                <a:extLst>
                  <a:ext uri="{FF2B5EF4-FFF2-40B4-BE49-F238E27FC236}">
                    <a16:creationId xmlns:a16="http://schemas.microsoft.com/office/drawing/2014/main" id="{71332E96-8782-4A0C-ADBD-C358AA5B3B58}"/>
                  </a:ext>
                </a:extLst>
              </p:cNvPr>
              <p:cNvSpPr txBox="1">
                <a:spLocks noRot="1" noChangeAspect="1" noMove="1" noResize="1" noEditPoints="1" noAdjustHandles="1" noChangeArrowheads="1" noChangeShapeType="1" noTextEdit="1"/>
              </p:cNvSpPr>
              <p:nvPr/>
            </p:nvSpPr>
            <p:spPr>
              <a:xfrm>
                <a:off x="5392626" y="1801226"/>
                <a:ext cx="1622880" cy="52411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C53484A5-168C-4EB8-ADB6-6F20FF1D6B0C}"/>
                  </a:ext>
                </a:extLst>
              </p:cNvPr>
              <p:cNvSpPr txBox="1"/>
              <p:nvPr/>
            </p:nvSpPr>
            <p:spPr>
              <a:xfrm>
                <a:off x="8131707" y="1801670"/>
                <a:ext cx="1485920" cy="5266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𝑚𝑎𝑥</m:t>
                          </m:r>
                        </m:sub>
                      </m:sSub>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𝑚𝑎𝑥</m:t>
                              </m:r>
                            </m:sub>
                          </m:sSub>
                          <m:r>
                            <a:rPr lang="en-US" altLang="zh-CN" b="0" i="1" smtClean="0">
                              <a:latin typeface="Cambria Math" panose="02040503050406030204" pitchFamily="18" charset="0"/>
                            </a:rPr>
                            <m:t>𝑐</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𝑆</m:t>
                          </m:r>
                        </m:den>
                      </m:f>
                    </m:oMath>
                  </m:oMathPara>
                </a14:m>
                <a:endParaRPr lang="zh-CN" altLang="en-US" dirty="0"/>
              </a:p>
            </p:txBody>
          </p:sp>
        </mc:Choice>
        <mc:Fallback xmlns="">
          <p:sp>
            <p:nvSpPr>
              <p:cNvPr id="22" name="文本框 21">
                <a:extLst>
                  <a:ext uri="{FF2B5EF4-FFF2-40B4-BE49-F238E27FC236}">
                    <a16:creationId xmlns:a16="http://schemas.microsoft.com/office/drawing/2014/main" id="{C53484A5-168C-4EB8-ADB6-6F20FF1D6B0C}"/>
                  </a:ext>
                </a:extLst>
              </p:cNvPr>
              <p:cNvSpPr txBox="1">
                <a:spLocks noRot="1" noChangeAspect="1" noMove="1" noResize="1" noEditPoints="1" noAdjustHandles="1" noChangeArrowheads="1" noChangeShapeType="1" noTextEdit="1"/>
              </p:cNvSpPr>
              <p:nvPr/>
            </p:nvSpPr>
            <p:spPr>
              <a:xfrm>
                <a:off x="8131707" y="1801670"/>
                <a:ext cx="1485920" cy="526619"/>
              </a:xfrm>
              <a:prstGeom prst="rect">
                <a:avLst/>
              </a:prstGeom>
              <a:blipFill>
                <a:blip r:embed="rId8"/>
                <a:stretch>
                  <a:fillRect/>
                </a:stretch>
              </a:blipFill>
            </p:spPr>
            <p:txBody>
              <a:bodyPr/>
              <a:lstStyle/>
              <a:p>
                <a:r>
                  <a:rPr lang="zh-CN" altLang="en-US">
                    <a:noFill/>
                  </a:rPr>
                  <a:t> </a:t>
                </a:r>
              </a:p>
            </p:txBody>
          </p:sp>
        </mc:Fallback>
      </mc:AlternateContent>
      <p:sp>
        <p:nvSpPr>
          <p:cNvPr id="23" name="箭头: 右 22">
            <a:extLst>
              <a:ext uri="{FF2B5EF4-FFF2-40B4-BE49-F238E27FC236}">
                <a16:creationId xmlns:a16="http://schemas.microsoft.com/office/drawing/2014/main" id="{33A1883B-AF59-4F3A-AF7C-FC36A5D9B016}"/>
              </a:ext>
            </a:extLst>
          </p:cNvPr>
          <p:cNvSpPr/>
          <p:nvPr/>
        </p:nvSpPr>
        <p:spPr>
          <a:xfrm>
            <a:off x="7424689" y="1990842"/>
            <a:ext cx="482138" cy="2262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8DC460A-57E0-447B-8729-F6BD926C528F}"/>
                  </a:ext>
                </a:extLst>
              </p:cNvPr>
              <p:cNvSpPr txBox="1"/>
              <p:nvPr/>
            </p:nvSpPr>
            <p:spPr>
              <a:xfrm>
                <a:off x="5237019" y="2508729"/>
                <a:ext cx="4630188" cy="647037"/>
              </a:xfrm>
              <a:prstGeom prst="rect">
                <a:avLst/>
              </a:prstGeom>
              <a:noFill/>
            </p:spPr>
            <p:txBody>
              <a:bodyPr wrap="square" rtlCol="0">
                <a:spAutoFit/>
              </a:bodyPr>
              <a:lstStyle/>
              <a:p>
                <a:r>
                  <a:rPr lang="zh-CN" altLang="en-US" dirty="0"/>
                  <a:t>最大可分析频率与采样频率和波形斜率相关，对于实采样</a:t>
                </a:r>
                <a:r>
                  <a:rPr lang="en-US" altLang="zh-CN" dirty="0"/>
                  <a:t>ADC</a:t>
                </a:r>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𝑚𝑎𝑥</m:t>
                        </m:r>
                      </m:sub>
                    </m:sSub>
                    <m:r>
                      <a:rPr lang="zh-CN" altLang="en-US" i="1" smtClean="0">
                        <a:latin typeface="Cambria Math" panose="02040503050406030204" pitchFamily="18" charset="0"/>
                      </a:rPr>
                      <m:t>为</m:t>
                    </m:r>
                  </m:oMath>
                </a14:m>
                <a:r>
                  <a:rPr lang="zh-CN" altLang="en-US" dirty="0"/>
                  <a:t>采样频率一半。</a:t>
                </a:r>
              </a:p>
            </p:txBody>
          </p:sp>
        </mc:Choice>
        <mc:Fallback xmlns="">
          <p:sp>
            <p:nvSpPr>
              <p:cNvPr id="24" name="文本框 23">
                <a:extLst>
                  <a:ext uri="{FF2B5EF4-FFF2-40B4-BE49-F238E27FC236}">
                    <a16:creationId xmlns:a16="http://schemas.microsoft.com/office/drawing/2014/main" id="{58DC460A-57E0-447B-8729-F6BD926C528F}"/>
                  </a:ext>
                </a:extLst>
              </p:cNvPr>
              <p:cNvSpPr txBox="1">
                <a:spLocks noRot="1" noChangeAspect="1" noMove="1" noResize="1" noEditPoints="1" noAdjustHandles="1" noChangeArrowheads="1" noChangeShapeType="1" noTextEdit="1"/>
              </p:cNvSpPr>
              <p:nvPr/>
            </p:nvSpPr>
            <p:spPr>
              <a:xfrm>
                <a:off x="5237019" y="2508729"/>
                <a:ext cx="4630188" cy="647037"/>
              </a:xfrm>
              <a:prstGeom prst="rect">
                <a:avLst/>
              </a:prstGeom>
              <a:blipFill>
                <a:blip r:embed="rId9"/>
                <a:stretch>
                  <a:fillRect l="-1053" t="-5660" r="-3816" b="-150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41897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854E5-7613-ED42-8B71-EB04FDA9D4CD}"/>
              </a:ext>
            </a:extLst>
          </p:cNvPr>
          <p:cNvSpPr>
            <a:spLocks noGrp="1"/>
          </p:cNvSpPr>
          <p:nvPr>
            <p:ph type="title"/>
          </p:nvPr>
        </p:nvSpPr>
        <p:spPr/>
        <p:txBody>
          <a:bodyPr>
            <a:normAutofit fontScale="90000"/>
          </a:bodyPr>
          <a:lstStyle/>
          <a:p>
            <a:r>
              <a:rPr kumimoji="1" lang="en-US" altLang="zh-CN" dirty="0"/>
              <a:t>03 </a:t>
            </a:r>
            <a:r>
              <a:rPr kumimoji="1" lang="zh-CN" altLang="en-US" dirty="0"/>
              <a:t>距离测量</a:t>
            </a:r>
          </a:p>
        </p:txBody>
      </p:sp>
      <p:sp>
        <p:nvSpPr>
          <p:cNvPr id="3" name="内容占位符 2">
            <a:extLst>
              <a:ext uri="{FF2B5EF4-FFF2-40B4-BE49-F238E27FC236}">
                <a16:creationId xmlns:a16="http://schemas.microsoft.com/office/drawing/2014/main" id="{C6A31A0D-375E-6A4F-BF5E-B1CDBBD1E191}"/>
              </a:ext>
            </a:extLst>
          </p:cNvPr>
          <p:cNvSpPr>
            <a:spLocks noGrp="1"/>
          </p:cNvSpPr>
          <p:nvPr>
            <p:ph idx="1"/>
          </p:nvPr>
        </p:nvSpPr>
        <p:spPr/>
        <p:txBody>
          <a:bodyPr/>
          <a:lstStyle/>
          <a:p>
            <a:endParaRPr kumimoji="1" lang="zh-CN" altLang="en-US"/>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F5A71BF-B9FE-4047-9849-A80968C00596}"/>
                  </a:ext>
                </a:extLst>
              </p:cNvPr>
              <p:cNvSpPr txBox="1"/>
              <p:nvPr/>
            </p:nvSpPr>
            <p:spPr>
              <a:xfrm>
                <a:off x="7082442" y="1741899"/>
                <a:ext cx="4557285" cy="923330"/>
              </a:xfrm>
              <a:prstGeom prst="rect">
                <a:avLst/>
              </a:prstGeom>
              <a:noFill/>
            </p:spPr>
            <p:txBody>
              <a:bodyPr wrap="square" rtlCol="0">
                <a:spAutoFit/>
              </a:bodyPr>
              <a:lstStyle/>
              <a:p>
                <a:r>
                  <a:rPr lang="zh-CN" altLang="en-US" dirty="0"/>
                  <a:t>不同距离目标对应不同频率信号，根据</a:t>
                </a:r>
                <a:r>
                  <a:rPr lang="en-US" altLang="zh-CN" dirty="0"/>
                  <a:t>FFT</a:t>
                </a:r>
                <a:r>
                  <a:rPr lang="zh-CN" altLang="en-US" dirty="0"/>
                  <a:t>理论，可分辨频率 </a:t>
                </a:r>
                <a:r>
                  <a:rPr lang="en-US" altLang="zh-CN" dirty="0"/>
                  <a:t>&gt; 1/</a:t>
                </a:r>
                <a:r>
                  <a:rPr lang="zh-CN" altLang="en-US" dirty="0"/>
                  <a:t>采样时间。因此，要分辨不同距离</a:t>
                </a:r>
                <a14:m>
                  <m:oMath xmlns:m="http://schemas.openxmlformats.org/officeDocument/2006/math">
                    <m:r>
                      <a:rPr lang="zh-CN" altLang="en-US" i="1">
                        <a:latin typeface="Cambria Math" panose="02040503050406030204" pitchFamily="18" charset="0"/>
                      </a:rPr>
                      <m:t>∆</m:t>
                    </m:r>
                    <m:r>
                      <a:rPr lang="en-US" altLang="zh-CN" b="0" i="1" smtClean="0">
                        <a:latin typeface="Cambria Math" panose="02040503050406030204" pitchFamily="18" charset="0"/>
                      </a:rPr>
                      <m:t>𝑑</m:t>
                    </m:r>
                    <m:r>
                      <a:rPr lang="en-US" altLang="zh-CN" i="1">
                        <a:latin typeface="Cambria Math" panose="02040503050406030204" pitchFamily="18" charset="0"/>
                      </a:rPr>
                      <m:t> </m:t>
                    </m:r>
                  </m:oMath>
                </a14:m>
                <a:r>
                  <a:rPr lang="zh-CN" altLang="en-US" dirty="0"/>
                  <a:t>（频率差</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𝑓</m:t>
                    </m:r>
                  </m:oMath>
                </a14:m>
                <a:r>
                  <a:rPr lang="zh-CN" altLang="en-US" dirty="0"/>
                  <a:t>）目标需满足</a:t>
                </a:r>
              </a:p>
            </p:txBody>
          </p:sp>
        </mc:Choice>
        <mc:Fallback xmlns="">
          <p:sp>
            <p:nvSpPr>
              <p:cNvPr id="4" name="文本框 3">
                <a:extLst>
                  <a:ext uri="{FF2B5EF4-FFF2-40B4-BE49-F238E27FC236}">
                    <a16:creationId xmlns:a16="http://schemas.microsoft.com/office/drawing/2014/main" id="{CF5A71BF-B9FE-4047-9849-A80968C00596}"/>
                  </a:ext>
                </a:extLst>
              </p:cNvPr>
              <p:cNvSpPr txBox="1">
                <a:spLocks noRot="1" noChangeAspect="1" noMove="1" noResize="1" noEditPoints="1" noAdjustHandles="1" noChangeArrowheads="1" noChangeShapeType="1" noTextEdit="1"/>
              </p:cNvSpPr>
              <p:nvPr/>
            </p:nvSpPr>
            <p:spPr>
              <a:xfrm>
                <a:off x="7082442" y="1741899"/>
                <a:ext cx="4557285" cy="923330"/>
              </a:xfrm>
              <a:prstGeom prst="rect">
                <a:avLst/>
              </a:prstGeom>
              <a:blipFill>
                <a:blip r:embed="rId2"/>
                <a:stretch>
                  <a:fillRect l="-1205" t="-4636" r="-134" b="-92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B9CCEE2-98ED-4CC3-93B2-24EE2F7A7061}"/>
                  </a:ext>
                </a:extLst>
              </p:cNvPr>
              <p:cNvSpPr txBox="1"/>
              <p:nvPr/>
            </p:nvSpPr>
            <p:spPr>
              <a:xfrm>
                <a:off x="7892934" y="2810847"/>
                <a:ext cx="3123676" cy="434799"/>
              </a:xfrm>
              <a:prstGeom prst="rect">
                <a:avLst/>
              </a:prstGeom>
              <a:noFill/>
            </p:spPr>
            <p:txBody>
              <a:bodyPr wrap="none" lIns="0" tIns="0" rIns="0" bIns="0" rtlCol="0">
                <a:spAutoFit/>
              </a:bodyPr>
              <a:lstStyle/>
              <a:p>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𝑆</m:t>
                        </m:r>
                        <m:r>
                          <a:rPr lang="en-US" altLang="zh-CN" b="0" i="1" smtClean="0">
                            <a:latin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𝑑</m:t>
                        </m:r>
                      </m:num>
                      <m:den>
                        <m:r>
                          <a:rPr lang="en-US" altLang="zh-CN" b="0" i="1" smtClean="0">
                            <a:latin typeface="Cambria Math" panose="02040503050406030204" pitchFamily="18" charset="0"/>
                          </a:rPr>
                          <m:t>𝑐</m:t>
                        </m:r>
                      </m:den>
                    </m:f>
                    <m:r>
                      <a:rPr lang="en-US" altLang="zh-CN" b="0" i="1" smtClean="0">
                        <a:latin typeface="Cambria Math" panose="02040503050406030204" pitchFamily="18" charset="0"/>
                      </a:rPr>
                      <m:t>&gt;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𝑐</m:t>
                            </m:r>
                          </m:sub>
                        </m:sSub>
                      </m:den>
                    </m:f>
                    <m:r>
                      <a:rPr lang="zh-CN" altLang="en-US"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𝑐</m:t>
                        </m:r>
                      </m:sub>
                    </m:sSub>
                    <m:r>
                      <a:rPr lang="zh-CN" altLang="en-US" i="1">
                        <a:latin typeface="Cambria Math" panose="02040503050406030204" pitchFamily="18" charset="0"/>
                      </a:rPr>
                      <m:t>为</m:t>
                    </m:r>
                  </m:oMath>
                </a14:m>
                <a:r>
                  <a:rPr lang="zh-CN" altLang="en-US" dirty="0"/>
                  <a:t>采样时间 </a:t>
                </a:r>
              </a:p>
            </p:txBody>
          </p:sp>
        </mc:Choice>
        <mc:Fallback xmlns="">
          <p:sp>
            <p:nvSpPr>
              <p:cNvPr id="5" name="文本框 4">
                <a:extLst>
                  <a:ext uri="{FF2B5EF4-FFF2-40B4-BE49-F238E27FC236}">
                    <a16:creationId xmlns:a16="http://schemas.microsoft.com/office/drawing/2014/main" id="{4B9CCEE2-98ED-4CC3-93B2-24EE2F7A7061}"/>
                  </a:ext>
                </a:extLst>
              </p:cNvPr>
              <p:cNvSpPr txBox="1">
                <a:spLocks noRot="1" noChangeAspect="1" noMove="1" noResize="1" noEditPoints="1" noAdjustHandles="1" noChangeArrowheads="1" noChangeShapeType="1" noTextEdit="1"/>
              </p:cNvSpPr>
              <p:nvPr/>
            </p:nvSpPr>
            <p:spPr>
              <a:xfrm>
                <a:off x="7892934" y="2810847"/>
                <a:ext cx="3123676" cy="434799"/>
              </a:xfrm>
              <a:prstGeom prst="rect">
                <a:avLst/>
              </a:prstGeom>
              <a:blipFill>
                <a:blip r:embed="rId3"/>
                <a:stretch>
                  <a:fillRect l="-2734" t="-4225" r="-2344" b="-112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B4D677F-EDAA-48D7-B121-4A45B856FBC0}"/>
                  </a:ext>
                </a:extLst>
              </p:cNvPr>
              <p:cNvSpPr txBox="1"/>
              <p:nvPr/>
            </p:nvSpPr>
            <p:spPr>
              <a:xfrm>
                <a:off x="7892934" y="3391264"/>
                <a:ext cx="2806730" cy="404854"/>
              </a:xfrm>
              <a:prstGeom prst="rect">
                <a:avLst/>
              </a:prstGeom>
              <a:noFill/>
            </p:spPr>
            <p:txBody>
              <a:bodyPr wrap="none" lIns="0" tIns="0" rIns="0" bIns="0" rtlCol="0">
                <a:spAutoFit/>
              </a:bodyPr>
              <a:lstStyle/>
              <a:p>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&gt;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𝑐</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𝑆</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𝑐</m:t>
                            </m:r>
                          </m:sub>
                        </m:sSub>
                      </m:den>
                    </m:f>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𝑐</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𝐵</m:t>
                        </m:r>
                      </m:den>
                    </m:f>
                    <m:r>
                      <a:rPr lang="en-US" altLang="zh-CN" b="0" i="0" smtClean="0">
                        <a:latin typeface="Cambria Math" panose="02040503050406030204" pitchFamily="18" charset="0"/>
                      </a:rPr>
                      <m:t> </m:t>
                    </m:r>
                    <m:r>
                      <a:rPr lang="zh-CN" altLang="en-US" i="1">
                        <a:latin typeface="Cambria Math" panose="02040503050406030204" pitchFamily="18" charset="0"/>
                      </a:rPr>
                      <m:t>，</m:t>
                    </m:r>
                    <m:r>
                      <a:rPr lang="en-US" altLang="zh-CN" b="0" i="1" smtClean="0">
                        <a:latin typeface="Cambria Math" panose="02040503050406030204" pitchFamily="18" charset="0"/>
                      </a:rPr>
                      <m:t>𝐵</m:t>
                    </m:r>
                    <m:r>
                      <a:rPr lang="zh-CN" altLang="en-US" i="1">
                        <a:latin typeface="Cambria Math" panose="02040503050406030204" pitchFamily="18" charset="0"/>
                      </a:rPr>
                      <m:t>为</m:t>
                    </m:r>
                  </m:oMath>
                </a14:m>
                <a:r>
                  <a:rPr lang="zh-CN" altLang="en-US" dirty="0"/>
                  <a:t>带宽</a:t>
                </a:r>
              </a:p>
            </p:txBody>
          </p:sp>
        </mc:Choice>
        <mc:Fallback xmlns="">
          <p:sp>
            <p:nvSpPr>
              <p:cNvPr id="6" name="文本框 5">
                <a:extLst>
                  <a:ext uri="{FF2B5EF4-FFF2-40B4-BE49-F238E27FC236}">
                    <a16:creationId xmlns:a16="http://schemas.microsoft.com/office/drawing/2014/main" id="{5B4D677F-EDAA-48D7-B121-4A45B856FBC0}"/>
                  </a:ext>
                </a:extLst>
              </p:cNvPr>
              <p:cNvSpPr txBox="1">
                <a:spLocks noRot="1" noChangeAspect="1" noMove="1" noResize="1" noEditPoints="1" noAdjustHandles="1" noChangeArrowheads="1" noChangeShapeType="1" noTextEdit="1"/>
              </p:cNvSpPr>
              <p:nvPr/>
            </p:nvSpPr>
            <p:spPr>
              <a:xfrm>
                <a:off x="7892934" y="3391264"/>
                <a:ext cx="2806730" cy="404854"/>
              </a:xfrm>
              <a:prstGeom prst="rect">
                <a:avLst/>
              </a:prstGeom>
              <a:blipFill>
                <a:blip r:embed="rId4"/>
                <a:stretch>
                  <a:fillRect l="-3043" t="-11940" r="-1304" b="-10448"/>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E868DDE7-AF05-4D51-950F-002F36FA9E7D}"/>
              </a:ext>
            </a:extLst>
          </p:cNvPr>
          <p:cNvSpPr txBox="1"/>
          <p:nvPr/>
        </p:nvSpPr>
        <p:spPr>
          <a:xfrm>
            <a:off x="7176130" y="4133165"/>
            <a:ext cx="3840480" cy="369332"/>
          </a:xfrm>
          <a:prstGeom prst="rect">
            <a:avLst/>
          </a:prstGeom>
          <a:noFill/>
        </p:spPr>
        <p:txBody>
          <a:bodyPr wrap="square" rtlCol="0">
            <a:spAutoFit/>
          </a:bodyPr>
          <a:lstStyle/>
          <a:p>
            <a:r>
              <a:rPr lang="zh-CN" altLang="en-US" dirty="0"/>
              <a:t>所以，距离分辨率跟只与</a:t>
            </a:r>
            <a:r>
              <a:rPr lang="zh-CN" altLang="en-US" dirty="0">
                <a:solidFill>
                  <a:srgbClr val="FF0000"/>
                </a:solidFill>
              </a:rPr>
              <a:t>带宽</a:t>
            </a:r>
            <a:r>
              <a:rPr lang="zh-CN" altLang="en-US" dirty="0"/>
              <a:t>相关。</a:t>
            </a:r>
            <a:endParaRPr lang="en-US" altLang="zh-CN" dirty="0"/>
          </a:p>
        </p:txBody>
      </p:sp>
      <p:sp>
        <p:nvSpPr>
          <p:cNvPr id="8" name="文本框 7">
            <a:extLst>
              <a:ext uri="{FF2B5EF4-FFF2-40B4-BE49-F238E27FC236}">
                <a16:creationId xmlns:a16="http://schemas.microsoft.com/office/drawing/2014/main" id="{66248C65-8EBB-4BDF-8050-A871DF594DB8}"/>
              </a:ext>
            </a:extLst>
          </p:cNvPr>
          <p:cNvSpPr txBox="1"/>
          <p:nvPr/>
        </p:nvSpPr>
        <p:spPr>
          <a:xfrm>
            <a:off x="7017656" y="4839544"/>
            <a:ext cx="4557285" cy="923330"/>
          </a:xfrm>
          <a:prstGeom prst="rect">
            <a:avLst/>
          </a:prstGeom>
          <a:noFill/>
        </p:spPr>
        <p:txBody>
          <a:bodyPr wrap="square" rtlCol="0">
            <a:spAutoFit/>
          </a:bodyPr>
          <a:lstStyle/>
          <a:p>
            <a:r>
              <a:rPr lang="zh-CN" altLang="en-US" dirty="0"/>
              <a:t>注意，此处的距离分辨率即为我们常说的距离步进，实际测试时分辨能力在理论分辨率的</a:t>
            </a:r>
            <a:r>
              <a:rPr lang="en-US" altLang="zh-CN" dirty="0"/>
              <a:t>1.5</a:t>
            </a:r>
            <a:r>
              <a:rPr lang="zh-CN" altLang="en-US" dirty="0"/>
              <a:t>倍附近。</a:t>
            </a:r>
          </a:p>
        </p:txBody>
      </p:sp>
      <p:pic>
        <p:nvPicPr>
          <p:cNvPr id="9" name="图片 8">
            <a:extLst>
              <a:ext uri="{FF2B5EF4-FFF2-40B4-BE49-F238E27FC236}">
                <a16:creationId xmlns:a16="http://schemas.microsoft.com/office/drawing/2014/main" id="{03DE46C6-F62C-4331-9C18-E56EDFFD58F3}"/>
              </a:ext>
            </a:extLst>
          </p:cNvPr>
          <p:cNvPicPr>
            <a:picLocks noChangeAspect="1"/>
          </p:cNvPicPr>
          <p:nvPr/>
        </p:nvPicPr>
        <p:blipFill>
          <a:blip r:embed="rId5"/>
          <a:stretch>
            <a:fillRect/>
          </a:stretch>
        </p:blipFill>
        <p:spPr>
          <a:xfrm>
            <a:off x="245600" y="1409340"/>
            <a:ext cx="2676525" cy="3073008"/>
          </a:xfrm>
          <a:prstGeom prst="rect">
            <a:avLst/>
          </a:prstGeom>
        </p:spPr>
      </p:pic>
      <p:pic>
        <p:nvPicPr>
          <p:cNvPr id="10" name="图片 9">
            <a:extLst>
              <a:ext uri="{FF2B5EF4-FFF2-40B4-BE49-F238E27FC236}">
                <a16:creationId xmlns:a16="http://schemas.microsoft.com/office/drawing/2014/main" id="{7101A679-93CB-4788-B485-CAA2E5B81C25}"/>
              </a:ext>
            </a:extLst>
          </p:cNvPr>
          <p:cNvPicPr>
            <a:picLocks noChangeAspect="1"/>
          </p:cNvPicPr>
          <p:nvPr/>
        </p:nvPicPr>
        <p:blipFill rotWithShape="1">
          <a:blip r:embed="rId6"/>
          <a:srcRect r="24462"/>
          <a:stretch/>
        </p:blipFill>
        <p:spPr>
          <a:xfrm>
            <a:off x="245599" y="4630281"/>
            <a:ext cx="2676525" cy="1190625"/>
          </a:xfrm>
          <a:prstGeom prst="rect">
            <a:avLst/>
          </a:prstGeom>
        </p:spPr>
      </p:pic>
      <p:pic>
        <p:nvPicPr>
          <p:cNvPr id="11" name="图片 10">
            <a:extLst>
              <a:ext uri="{FF2B5EF4-FFF2-40B4-BE49-F238E27FC236}">
                <a16:creationId xmlns:a16="http://schemas.microsoft.com/office/drawing/2014/main" id="{F61CAC6C-1DD7-42B4-9550-987E06C37FF6}"/>
              </a:ext>
            </a:extLst>
          </p:cNvPr>
          <p:cNvPicPr>
            <a:picLocks noChangeAspect="1"/>
          </p:cNvPicPr>
          <p:nvPr/>
        </p:nvPicPr>
        <p:blipFill>
          <a:blip r:embed="rId7"/>
          <a:stretch>
            <a:fillRect/>
          </a:stretch>
        </p:blipFill>
        <p:spPr>
          <a:xfrm>
            <a:off x="3440968" y="1587847"/>
            <a:ext cx="2895600" cy="2914650"/>
          </a:xfrm>
          <a:prstGeom prst="rect">
            <a:avLst/>
          </a:prstGeom>
        </p:spPr>
      </p:pic>
      <p:pic>
        <p:nvPicPr>
          <p:cNvPr id="12" name="图片 11">
            <a:extLst>
              <a:ext uri="{FF2B5EF4-FFF2-40B4-BE49-F238E27FC236}">
                <a16:creationId xmlns:a16="http://schemas.microsoft.com/office/drawing/2014/main" id="{5A761282-D93C-4849-8AE8-B1C15E53BB4B}"/>
              </a:ext>
            </a:extLst>
          </p:cNvPr>
          <p:cNvPicPr>
            <a:picLocks noChangeAspect="1"/>
          </p:cNvPicPr>
          <p:nvPr/>
        </p:nvPicPr>
        <p:blipFill>
          <a:blip r:embed="rId8"/>
          <a:stretch>
            <a:fillRect/>
          </a:stretch>
        </p:blipFill>
        <p:spPr>
          <a:xfrm>
            <a:off x="3361180" y="4630281"/>
            <a:ext cx="3055175" cy="1112812"/>
          </a:xfrm>
          <a:prstGeom prst="rect">
            <a:avLst/>
          </a:prstGeom>
        </p:spPr>
      </p:pic>
      <p:sp>
        <p:nvSpPr>
          <p:cNvPr id="13" name="文本框 12">
            <a:extLst>
              <a:ext uri="{FF2B5EF4-FFF2-40B4-BE49-F238E27FC236}">
                <a16:creationId xmlns:a16="http://schemas.microsoft.com/office/drawing/2014/main" id="{A9D93317-4E81-44B1-8F8B-8162BC1E3A16}"/>
              </a:ext>
            </a:extLst>
          </p:cNvPr>
          <p:cNvSpPr txBox="1"/>
          <p:nvPr/>
        </p:nvSpPr>
        <p:spPr>
          <a:xfrm>
            <a:off x="1958566" y="6044545"/>
            <a:ext cx="2215342" cy="369332"/>
          </a:xfrm>
          <a:prstGeom prst="rect">
            <a:avLst/>
          </a:prstGeom>
          <a:noFill/>
        </p:spPr>
        <p:txBody>
          <a:bodyPr wrap="square" rtlCol="0">
            <a:spAutoFit/>
          </a:bodyPr>
          <a:lstStyle/>
          <a:p>
            <a:r>
              <a:rPr lang="zh-CN" altLang="en-US" dirty="0"/>
              <a:t>图</a:t>
            </a:r>
            <a:r>
              <a:rPr lang="en-US" altLang="zh-CN" dirty="0"/>
              <a:t>8 </a:t>
            </a:r>
            <a:r>
              <a:rPr lang="zh-CN" altLang="en-US" dirty="0"/>
              <a:t>双目标分辨示意</a:t>
            </a:r>
          </a:p>
        </p:txBody>
      </p:sp>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1734325F-8ACC-48A8-B37C-A2D3C23D7F6A}"/>
                  </a:ext>
                </a:extLst>
              </p:cNvPr>
              <p:cNvSpPr txBox="1"/>
              <p:nvPr/>
            </p:nvSpPr>
            <p:spPr>
              <a:xfrm>
                <a:off x="8146591" y="5841214"/>
                <a:ext cx="2184059" cy="393441"/>
              </a:xfrm>
              <a:prstGeom prst="rect">
                <a:avLst/>
              </a:prstGeom>
              <a:noFill/>
            </p:spPr>
            <p:txBody>
              <a:bodyPr wrap="none" lIns="0" tIns="0" rIns="0" bIns="0" rtlCol="0">
                <a:spAutoFit/>
              </a:bodyPr>
              <a:lstStyle/>
              <a:p>
                <a:r>
                  <a:rPr lang="zh-CN" altLang="en-US" dirty="0"/>
                  <a:t>例：</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3</m:t>
                        </m:r>
                        <m:r>
                          <a:rPr lang="en-US" altLang="zh-CN" b="0" i="1" smtClean="0">
                            <a:latin typeface="Cambria Math" panose="02040503050406030204" pitchFamily="18" charset="0"/>
                          </a:rPr>
                          <m:t>𝑒</m:t>
                        </m:r>
                        <m:r>
                          <a:rPr lang="en-US" altLang="zh-CN" b="0" i="1" smtClean="0">
                            <a:latin typeface="Cambria Math" panose="02040503050406030204" pitchFamily="18" charset="0"/>
                          </a:rPr>
                          <m:t>8</m:t>
                        </m:r>
                      </m:num>
                      <m:den>
                        <m:r>
                          <a:rPr lang="en-US" altLang="zh-CN" b="0" i="1" smtClean="0">
                            <a:latin typeface="Cambria Math" panose="02040503050406030204" pitchFamily="18" charset="0"/>
                          </a:rPr>
                          <m:t>2∗400</m:t>
                        </m:r>
                        <m:r>
                          <a:rPr lang="en-US" altLang="zh-CN" b="0" i="1" smtClean="0">
                            <a:latin typeface="Cambria Math" panose="02040503050406030204" pitchFamily="18" charset="0"/>
                          </a:rPr>
                          <m:t>𝑒</m:t>
                        </m:r>
                        <m:r>
                          <a:rPr lang="en-US" altLang="zh-CN" b="0" i="1" smtClean="0">
                            <a:latin typeface="Cambria Math" panose="02040503050406030204" pitchFamily="18" charset="0"/>
                          </a:rPr>
                          <m:t>6</m:t>
                        </m:r>
                      </m:den>
                    </m:f>
                    <m:r>
                      <a:rPr lang="en-US" altLang="zh-CN" b="0" i="1" smtClean="0">
                        <a:latin typeface="Cambria Math" panose="02040503050406030204" pitchFamily="18" charset="0"/>
                      </a:rPr>
                      <m:t>=0.375</m:t>
                    </m:r>
                    <m:r>
                      <a:rPr lang="en-US" altLang="zh-CN" b="0" i="1" smtClean="0">
                        <a:latin typeface="Cambria Math" panose="02040503050406030204" pitchFamily="18" charset="0"/>
                      </a:rPr>
                      <m:t>𝑚</m:t>
                    </m:r>
                  </m:oMath>
                </a14:m>
                <a:endParaRPr lang="zh-CN" altLang="en-US" dirty="0"/>
              </a:p>
            </p:txBody>
          </p:sp>
        </mc:Choice>
        <mc:Fallback>
          <p:sp>
            <p:nvSpPr>
              <p:cNvPr id="14" name="文本框 13">
                <a:extLst>
                  <a:ext uri="{FF2B5EF4-FFF2-40B4-BE49-F238E27FC236}">
                    <a16:creationId xmlns:a16="http://schemas.microsoft.com/office/drawing/2014/main" id="{1734325F-8ACC-48A8-B37C-A2D3C23D7F6A}"/>
                  </a:ext>
                </a:extLst>
              </p:cNvPr>
              <p:cNvSpPr txBox="1">
                <a:spLocks noRot="1" noChangeAspect="1" noMove="1" noResize="1" noEditPoints="1" noAdjustHandles="1" noChangeArrowheads="1" noChangeShapeType="1" noTextEdit="1"/>
              </p:cNvSpPr>
              <p:nvPr/>
            </p:nvSpPr>
            <p:spPr>
              <a:xfrm>
                <a:off x="8146591" y="5841214"/>
                <a:ext cx="2184059" cy="393441"/>
              </a:xfrm>
              <a:prstGeom prst="rect">
                <a:avLst/>
              </a:prstGeom>
              <a:blipFill>
                <a:blip r:embed="rId9"/>
                <a:stretch>
                  <a:fillRect l="-6407" t="-6154" r="-3064" b="-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72120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854E5-7613-ED42-8B71-EB04FDA9D4CD}"/>
              </a:ext>
            </a:extLst>
          </p:cNvPr>
          <p:cNvSpPr>
            <a:spLocks noGrp="1"/>
          </p:cNvSpPr>
          <p:nvPr>
            <p:ph type="title"/>
          </p:nvPr>
        </p:nvSpPr>
        <p:spPr/>
        <p:txBody>
          <a:bodyPr>
            <a:normAutofit fontScale="90000"/>
          </a:bodyPr>
          <a:lstStyle/>
          <a:p>
            <a:r>
              <a:rPr kumimoji="1" lang="en-US" altLang="zh-CN" dirty="0"/>
              <a:t>04 </a:t>
            </a:r>
            <a:r>
              <a:rPr kumimoji="1" lang="zh-CN" altLang="en-US" dirty="0"/>
              <a:t>速度测量</a:t>
            </a:r>
          </a:p>
        </p:txBody>
      </p:sp>
      <p:sp>
        <p:nvSpPr>
          <p:cNvPr id="3" name="内容占位符 2">
            <a:extLst>
              <a:ext uri="{FF2B5EF4-FFF2-40B4-BE49-F238E27FC236}">
                <a16:creationId xmlns:a16="http://schemas.microsoft.com/office/drawing/2014/main" id="{C6A31A0D-375E-6A4F-BF5E-B1CDBBD1E19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7C0A5EE-D084-4762-B7B5-FEE5ED6F2E15}"/>
              </a:ext>
            </a:extLst>
          </p:cNvPr>
          <p:cNvPicPr>
            <a:picLocks noChangeAspect="1"/>
          </p:cNvPicPr>
          <p:nvPr/>
        </p:nvPicPr>
        <p:blipFill>
          <a:blip r:embed="rId2"/>
          <a:stretch>
            <a:fillRect/>
          </a:stretch>
        </p:blipFill>
        <p:spPr>
          <a:xfrm>
            <a:off x="6802823" y="1088989"/>
            <a:ext cx="3106188" cy="2598258"/>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390AAC6-F9F4-466B-96EA-318B1D90C673}"/>
                  </a:ext>
                </a:extLst>
              </p:cNvPr>
              <p:cNvSpPr txBox="1"/>
              <p:nvPr/>
            </p:nvSpPr>
            <p:spPr>
              <a:xfrm>
                <a:off x="1685083" y="1757953"/>
                <a:ext cx="1901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r>
                        <m:rPr>
                          <m:sty m:val="p"/>
                        </m:rPr>
                        <a:rPr lang="en-US" altLang="zh-CN" b="0" i="0" smtClean="0">
                          <a:latin typeface="Cambria Math" panose="02040503050406030204" pitchFamily="18" charset="0"/>
                        </a:rPr>
                        <m:t>sin</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zh-CN" altLang="en-US" b="0" i="1" smtClean="0">
                              <a:latin typeface="Cambria Math" panose="02040503050406030204" pitchFamily="18" charset="0"/>
                            </a:rPr>
                            <m:t>𝜋</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𝑜</m:t>
                              </m:r>
                            </m:sub>
                          </m:s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𝑜</m:t>
                              </m:r>
                            </m:sub>
                          </m:sSub>
                        </m:e>
                      </m:d>
                      <m:r>
                        <a:rPr lang="en-US" altLang="zh-CN" b="0" i="1" smtClean="0">
                          <a:latin typeface="Cambria Math" panose="02040503050406030204" pitchFamily="18" charset="0"/>
                        </a:rPr>
                        <m:t>, </m:t>
                      </m:r>
                    </m:oMath>
                  </m:oMathPara>
                </a14:m>
                <a:endParaRPr lang="zh-CN" altLang="en-US" dirty="0"/>
              </a:p>
            </p:txBody>
          </p:sp>
        </mc:Choice>
        <mc:Fallback xmlns="">
          <p:sp>
            <p:nvSpPr>
              <p:cNvPr id="5" name="文本框 4">
                <a:extLst>
                  <a:ext uri="{FF2B5EF4-FFF2-40B4-BE49-F238E27FC236}">
                    <a16:creationId xmlns:a16="http://schemas.microsoft.com/office/drawing/2014/main" id="{1390AAC6-F9F4-466B-96EA-318B1D90C673}"/>
                  </a:ext>
                </a:extLst>
              </p:cNvPr>
              <p:cNvSpPr txBox="1">
                <a:spLocks noRot="1" noChangeAspect="1" noMove="1" noResize="1" noEditPoints="1" noAdjustHandles="1" noChangeArrowheads="1" noChangeShapeType="1" noTextEdit="1"/>
              </p:cNvSpPr>
              <p:nvPr/>
            </p:nvSpPr>
            <p:spPr>
              <a:xfrm>
                <a:off x="1685083" y="1757953"/>
                <a:ext cx="1901225" cy="276999"/>
              </a:xfrm>
              <a:prstGeom prst="rect">
                <a:avLst/>
              </a:prstGeom>
              <a:blipFill>
                <a:blip r:embed="rId3"/>
                <a:stretch>
                  <a:fillRect l="-1603" t="-2174" b="-326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52DC9B77-5803-404A-873E-560F27D81292}"/>
                  </a:ext>
                </a:extLst>
              </p:cNvPr>
              <p:cNvSpPr/>
              <p:nvPr/>
            </p:nvSpPr>
            <p:spPr>
              <a:xfrm>
                <a:off x="3618828" y="1582558"/>
                <a:ext cx="1249894" cy="618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m:t>
                          </m:r>
                        </m:e>
                        <m:sub>
                          <m:r>
                            <m:rPr>
                              <m:sty m:val="p"/>
                            </m:rPr>
                            <a:rPr lang="en-US" altLang="zh-CN" i="1" dirty="0">
                              <a:latin typeface="Cambria Math" panose="02040503050406030204" pitchFamily="18" charset="0"/>
                            </a:rPr>
                            <m:t>o</m:t>
                          </m:r>
                        </m:sub>
                      </m:sSub>
                      <m:r>
                        <a:rPr lang="en-US" altLang="zh-CN" i="1" dirty="0">
                          <a:latin typeface="Cambria Math" panose="02040503050406030204" pitchFamily="18" charset="0"/>
                        </a:rPr>
                        <m:t>= </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4</m:t>
                          </m:r>
                          <m:r>
                            <a:rPr lang="zh-CN" altLang="en-US" i="1" dirty="0">
                              <a:latin typeface="Cambria Math" panose="02040503050406030204" pitchFamily="18" charset="0"/>
                            </a:rPr>
                            <m:t>𝜋</m:t>
                          </m:r>
                          <m:r>
                            <a:rPr lang="en-US" altLang="zh-CN" i="1" dirty="0">
                              <a:latin typeface="Cambria Math" panose="02040503050406030204" pitchFamily="18" charset="0"/>
                            </a:rPr>
                            <m:t>𝑑</m:t>
                          </m:r>
                        </m:num>
                        <m:den>
                          <m:r>
                            <m:rPr>
                              <m:sty m:val="p"/>
                            </m:rPr>
                            <a:rPr lang="el-GR" altLang="zh-CN" i="1" dirty="0">
                              <a:latin typeface="Cambria Math" panose="02040503050406030204" pitchFamily="18" charset="0"/>
                            </a:rPr>
                            <m:t>λ</m:t>
                          </m:r>
                        </m:den>
                      </m:f>
                    </m:oMath>
                  </m:oMathPara>
                </a14:m>
                <a:endParaRPr lang="zh-CN" altLang="en-US" dirty="0"/>
              </a:p>
            </p:txBody>
          </p:sp>
        </mc:Choice>
        <mc:Fallback xmlns="">
          <p:sp>
            <p:nvSpPr>
              <p:cNvPr id="6" name="矩形 5">
                <a:extLst>
                  <a:ext uri="{FF2B5EF4-FFF2-40B4-BE49-F238E27FC236}">
                    <a16:creationId xmlns:a16="http://schemas.microsoft.com/office/drawing/2014/main" id="{52DC9B77-5803-404A-873E-560F27D81292}"/>
                  </a:ext>
                </a:extLst>
              </p:cNvPr>
              <p:cNvSpPr>
                <a:spLocks noRot="1" noChangeAspect="1" noMove="1" noResize="1" noEditPoints="1" noAdjustHandles="1" noChangeArrowheads="1" noChangeShapeType="1" noTextEdit="1"/>
              </p:cNvSpPr>
              <p:nvPr/>
            </p:nvSpPr>
            <p:spPr>
              <a:xfrm>
                <a:off x="3618828" y="1582558"/>
                <a:ext cx="1249894" cy="618311"/>
              </a:xfrm>
              <a:prstGeom prst="rect">
                <a:avLst/>
              </a:prstGeom>
              <a:blipFill>
                <a:blip r:embed="rId4"/>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8E96DE32-68FD-4109-9DA1-AB7722AD6F13}"/>
              </a:ext>
            </a:extLst>
          </p:cNvPr>
          <p:cNvSpPr txBox="1"/>
          <p:nvPr/>
        </p:nvSpPr>
        <p:spPr>
          <a:xfrm>
            <a:off x="6662233" y="3745089"/>
            <a:ext cx="3446023" cy="369332"/>
          </a:xfrm>
          <a:prstGeom prst="rect">
            <a:avLst/>
          </a:prstGeom>
          <a:noFill/>
        </p:spPr>
        <p:txBody>
          <a:bodyPr wrap="square" rtlCol="0">
            <a:spAutoFit/>
          </a:bodyPr>
          <a:lstStyle/>
          <a:p>
            <a:r>
              <a:rPr lang="zh-CN" altLang="en-US" dirty="0"/>
              <a:t>图</a:t>
            </a:r>
            <a:r>
              <a:rPr lang="en-US" altLang="zh-CN" dirty="0"/>
              <a:t>9 </a:t>
            </a:r>
            <a:r>
              <a:rPr lang="zh-CN" altLang="en-US" dirty="0"/>
              <a:t>带速度目标不同</a:t>
            </a:r>
            <a:r>
              <a:rPr lang="en-US" altLang="zh-CN" dirty="0"/>
              <a:t>Chirp</a:t>
            </a:r>
            <a:r>
              <a:rPr lang="zh-CN" altLang="en-US" dirty="0"/>
              <a:t>的相位</a:t>
            </a:r>
          </a:p>
        </p:txBody>
      </p:sp>
      <p:sp>
        <p:nvSpPr>
          <p:cNvPr id="8" name="文本框 7">
            <a:extLst>
              <a:ext uri="{FF2B5EF4-FFF2-40B4-BE49-F238E27FC236}">
                <a16:creationId xmlns:a16="http://schemas.microsoft.com/office/drawing/2014/main" id="{F5C7422E-36BA-4129-9519-70D074B5A67E}"/>
              </a:ext>
            </a:extLst>
          </p:cNvPr>
          <p:cNvSpPr txBox="1"/>
          <p:nvPr/>
        </p:nvSpPr>
        <p:spPr>
          <a:xfrm>
            <a:off x="1515861" y="1222705"/>
            <a:ext cx="2487287" cy="369332"/>
          </a:xfrm>
          <a:prstGeom prst="rect">
            <a:avLst/>
          </a:prstGeom>
          <a:noFill/>
        </p:spPr>
        <p:txBody>
          <a:bodyPr wrap="square" rtlCol="0">
            <a:spAutoFit/>
          </a:bodyPr>
          <a:lstStyle/>
          <a:p>
            <a:r>
              <a:rPr lang="zh-CN" altLang="en-US" dirty="0"/>
              <a:t>根据单目标信号表达式</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B9591B8-B4DE-4799-8844-05932472D566}"/>
                  </a:ext>
                </a:extLst>
              </p:cNvPr>
              <p:cNvSpPr txBox="1"/>
              <p:nvPr/>
            </p:nvSpPr>
            <p:spPr>
              <a:xfrm>
                <a:off x="1381502" y="2295047"/>
                <a:ext cx="4231478" cy="1200329"/>
              </a:xfrm>
              <a:prstGeom prst="rect">
                <a:avLst/>
              </a:prstGeom>
              <a:noFill/>
            </p:spPr>
            <p:txBody>
              <a:bodyPr wrap="square" rtlCol="0">
                <a:spAutoFit/>
              </a:bodyPr>
              <a:lstStyle/>
              <a:p>
                <a:r>
                  <a:rPr lang="zh-CN" altLang="en-US" dirty="0"/>
                  <a:t>相位</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m:t>
                        </m:r>
                      </m:e>
                      <m:sub>
                        <m:r>
                          <m:rPr>
                            <m:sty m:val="p"/>
                          </m:rPr>
                          <a:rPr lang="en-US" altLang="zh-CN" i="1" dirty="0">
                            <a:latin typeface="Cambria Math" panose="02040503050406030204" pitchFamily="18" charset="0"/>
                          </a:rPr>
                          <m:t>o</m:t>
                        </m:r>
                      </m:sub>
                    </m:sSub>
                  </m:oMath>
                </a14:m>
                <a:r>
                  <a:rPr lang="zh-CN" altLang="en-US" dirty="0"/>
                  <a:t>与目标距离</a:t>
                </a:r>
                <a14:m>
                  <m:oMath xmlns:m="http://schemas.openxmlformats.org/officeDocument/2006/math">
                    <m:r>
                      <a:rPr lang="en-US" altLang="zh-CN" i="1" dirty="0">
                        <a:latin typeface="Cambria Math" panose="02040503050406030204" pitchFamily="18" charset="0"/>
                        <a:ea typeface="Cambria Math" panose="02040503050406030204" pitchFamily="18" charset="0"/>
                      </a:rPr>
                      <m:t>𝑑</m:t>
                    </m:r>
                  </m:oMath>
                </a14:m>
                <a:r>
                  <a:rPr lang="zh-CN" altLang="en-US" dirty="0"/>
                  <a:t>相关，如果目标存在速度</a:t>
                </a:r>
                <a14:m>
                  <m:oMath xmlns:m="http://schemas.openxmlformats.org/officeDocument/2006/math">
                    <m:r>
                      <a:rPr lang="en-US" altLang="zh-CN" i="1" dirty="0">
                        <a:latin typeface="Cambria Math" panose="02040503050406030204" pitchFamily="18" charset="0"/>
                        <a:ea typeface="Cambria Math" panose="02040503050406030204" pitchFamily="18" charset="0"/>
                      </a:rPr>
                      <m:t>𝑣</m:t>
                    </m:r>
                    <m:r>
                      <a:rPr lang="en-US" altLang="zh-CN" i="1" dirty="0">
                        <a:latin typeface="Cambria Math" panose="02040503050406030204" pitchFamily="18" charset="0"/>
                        <a:ea typeface="Cambria Math" panose="02040503050406030204" pitchFamily="18" charset="0"/>
                      </a:rPr>
                      <m:t> </m:t>
                    </m:r>
                  </m:oMath>
                </a14:m>
                <a:r>
                  <a:rPr lang="zh-CN" altLang="en-US" dirty="0"/>
                  <a:t>，则经过一个</a:t>
                </a:r>
                <a:r>
                  <a:rPr lang="en-US" altLang="zh-CN" dirty="0"/>
                  <a:t>Chirp</a:t>
                </a:r>
                <a:r>
                  <a:rPr lang="zh-CN" altLang="en-US" dirty="0"/>
                  <a:t>时间</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𝑇</m:t>
                        </m:r>
                      </m:e>
                      <m:sub>
                        <m:r>
                          <a:rPr lang="en-US" altLang="zh-CN" b="0" i="1" dirty="0" smtClean="0">
                            <a:latin typeface="Cambria Math" panose="02040503050406030204" pitchFamily="18" charset="0"/>
                          </a:rPr>
                          <m:t>𝑐</m:t>
                        </m:r>
                      </m:sub>
                    </m:sSub>
                    <m:r>
                      <a:rPr lang="zh-CN" altLang="en-US" i="1" dirty="0">
                        <a:latin typeface="Cambria Math" panose="02040503050406030204" pitchFamily="18" charset="0"/>
                      </a:rPr>
                      <m:t>后</m:t>
                    </m:r>
                  </m:oMath>
                </a14:m>
                <a:r>
                  <a:rPr lang="zh-CN" altLang="en-US" dirty="0"/>
                  <a:t>距离会存在微小变化</a:t>
                </a:r>
                <a:r>
                  <a:rPr lang="en-US" altLang="zh-CN" dirty="0"/>
                  <a:t> </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𝑑</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𝑣</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𝑇</m:t>
                        </m:r>
                      </m:e>
                      <m:sub>
                        <m:r>
                          <a:rPr lang="en-US" altLang="zh-CN" i="1" dirty="0">
                            <a:latin typeface="Cambria Math" panose="02040503050406030204" pitchFamily="18" charset="0"/>
                          </a:rPr>
                          <m:t>𝑐</m:t>
                        </m:r>
                      </m:sub>
                    </m:sSub>
                  </m:oMath>
                </a14:m>
                <a:r>
                  <a:rPr lang="zh-CN" altLang="en-US" dirty="0"/>
                  <a:t>，该变化会体现在相位上：</a:t>
                </a:r>
              </a:p>
            </p:txBody>
          </p:sp>
        </mc:Choice>
        <mc:Fallback xmlns="">
          <p:sp>
            <p:nvSpPr>
              <p:cNvPr id="9" name="文本框 8">
                <a:extLst>
                  <a:ext uri="{FF2B5EF4-FFF2-40B4-BE49-F238E27FC236}">
                    <a16:creationId xmlns:a16="http://schemas.microsoft.com/office/drawing/2014/main" id="{1B9591B8-B4DE-4799-8844-05932472D566}"/>
                  </a:ext>
                </a:extLst>
              </p:cNvPr>
              <p:cNvSpPr txBox="1">
                <a:spLocks noRot="1" noChangeAspect="1" noMove="1" noResize="1" noEditPoints="1" noAdjustHandles="1" noChangeArrowheads="1" noChangeShapeType="1" noTextEdit="1"/>
              </p:cNvSpPr>
              <p:nvPr/>
            </p:nvSpPr>
            <p:spPr>
              <a:xfrm>
                <a:off x="1381502" y="2295047"/>
                <a:ext cx="4231478" cy="1200329"/>
              </a:xfrm>
              <a:prstGeom prst="rect">
                <a:avLst/>
              </a:prstGeom>
              <a:blipFill>
                <a:blip r:embed="rId5"/>
                <a:stretch>
                  <a:fillRect l="-1297" t="-2538" b="-65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055B00D-B170-43C6-95E8-E8F55AD6FBEB}"/>
                  </a:ext>
                </a:extLst>
              </p:cNvPr>
              <p:cNvSpPr/>
              <p:nvPr/>
            </p:nvSpPr>
            <p:spPr>
              <a:xfrm>
                <a:off x="2083744" y="3495376"/>
                <a:ext cx="2375073" cy="618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 </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4</m:t>
                          </m:r>
                          <m:r>
                            <a:rPr lang="zh-CN" altLang="en-US" i="1" dirty="0">
                              <a:latin typeface="Cambria Math" panose="02040503050406030204" pitchFamily="18" charset="0"/>
                            </a:rPr>
                            <m:t>𝜋</m:t>
                          </m:r>
                          <m:r>
                            <a:rPr lang="zh-CN" altLang="en-US" i="1" dirty="0" smtClean="0">
                              <a:latin typeface="Cambria Math" panose="02040503050406030204" pitchFamily="18" charset="0"/>
                            </a:rPr>
                            <m:t>∆</m:t>
                          </m:r>
                          <m:r>
                            <a:rPr lang="en-US" altLang="zh-CN" i="1" dirty="0">
                              <a:latin typeface="Cambria Math" panose="02040503050406030204" pitchFamily="18" charset="0"/>
                            </a:rPr>
                            <m:t>𝑑</m:t>
                          </m:r>
                        </m:num>
                        <m:den>
                          <m:r>
                            <m:rPr>
                              <m:sty m:val="p"/>
                            </m:rPr>
                            <a:rPr lang="el-GR" altLang="zh-CN" i="1" dirty="0">
                              <a:latin typeface="Cambria Math" panose="02040503050406030204" pitchFamily="18" charset="0"/>
                            </a:rPr>
                            <m:t>λ</m:t>
                          </m:r>
                        </m:den>
                      </m:f>
                      <m:r>
                        <a:rPr lang="en-US" altLang="zh-CN" b="0" i="0" dirty="0" smtClean="0">
                          <a:latin typeface="Cambria Math" panose="02040503050406030204" pitchFamily="18" charset="0"/>
                        </a:rPr>
                        <m:t>= </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4</m:t>
                          </m:r>
                          <m:r>
                            <a:rPr lang="zh-CN" altLang="en-US" i="1" dirty="0">
                              <a:latin typeface="Cambria Math" panose="02040503050406030204" pitchFamily="18" charset="0"/>
                            </a:rPr>
                            <m:t>𝜋</m:t>
                          </m:r>
                          <m:r>
                            <a:rPr lang="en-US" altLang="zh-CN" i="1" dirty="0">
                              <a:latin typeface="Cambria Math" panose="02040503050406030204" pitchFamily="18" charset="0"/>
                              <a:ea typeface="Cambria Math" panose="02040503050406030204" pitchFamily="18" charset="0"/>
                            </a:rPr>
                            <m:t>𝑣</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𝑇</m:t>
                              </m:r>
                            </m:e>
                            <m:sub>
                              <m:r>
                                <a:rPr lang="en-US" altLang="zh-CN" i="1" dirty="0">
                                  <a:latin typeface="Cambria Math" panose="02040503050406030204" pitchFamily="18" charset="0"/>
                                </a:rPr>
                                <m:t>𝑐</m:t>
                              </m:r>
                            </m:sub>
                          </m:sSub>
                        </m:num>
                        <m:den>
                          <m:r>
                            <m:rPr>
                              <m:sty m:val="p"/>
                            </m:rPr>
                            <a:rPr lang="el-GR" altLang="zh-CN" i="1" dirty="0">
                              <a:latin typeface="Cambria Math" panose="02040503050406030204" pitchFamily="18" charset="0"/>
                            </a:rPr>
                            <m:t>λ</m:t>
                          </m:r>
                        </m:den>
                      </m:f>
                    </m:oMath>
                  </m:oMathPara>
                </a14:m>
                <a:endParaRPr lang="zh-CN" altLang="en-US" dirty="0"/>
              </a:p>
            </p:txBody>
          </p:sp>
        </mc:Choice>
        <mc:Fallback xmlns="">
          <p:sp>
            <p:nvSpPr>
              <p:cNvPr id="10" name="矩形 9">
                <a:extLst>
                  <a:ext uri="{FF2B5EF4-FFF2-40B4-BE49-F238E27FC236}">
                    <a16:creationId xmlns:a16="http://schemas.microsoft.com/office/drawing/2014/main" id="{3055B00D-B170-43C6-95E8-E8F55AD6FBEB}"/>
                  </a:ext>
                </a:extLst>
              </p:cNvPr>
              <p:cNvSpPr>
                <a:spLocks noRot="1" noChangeAspect="1" noMove="1" noResize="1" noEditPoints="1" noAdjustHandles="1" noChangeArrowheads="1" noChangeShapeType="1" noTextEdit="1"/>
              </p:cNvSpPr>
              <p:nvPr/>
            </p:nvSpPr>
            <p:spPr>
              <a:xfrm>
                <a:off x="2083744" y="3495376"/>
                <a:ext cx="2375073" cy="618311"/>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DCC3AC88-F2C4-48F8-9F7D-E2A689651F86}"/>
              </a:ext>
            </a:extLst>
          </p:cNvPr>
          <p:cNvSpPr txBox="1"/>
          <p:nvPr/>
        </p:nvSpPr>
        <p:spPr>
          <a:xfrm>
            <a:off x="1581306" y="4298414"/>
            <a:ext cx="1496291" cy="369332"/>
          </a:xfrm>
          <a:prstGeom prst="rect">
            <a:avLst/>
          </a:prstGeom>
          <a:noFill/>
        </p:spPr>
        <p:txBody>
          <a:bodyPr wrap="square" rtlCol="0">
            <a:spAutoFit/>
          </a:bodyPr>
          <a:lstStyle/>
          <a:p>
            <a:r>
              <a:rPr lang="zh-CN" altLang="en-US" dirty="0"/>
              <a:t>可推出：</a:t>
            </a: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0E7A0E50-8F6B-4B34-82CA-E48C39F3E391}"/>
                  </a:ext>
                </a:extLst>
              </p:cNvPr>
              <p:cNvSpPr/>
              <p:nvPr/>
            </p:nvSpPr>
            <p:spPr>
              <a:xfrm>
                <a:off x="2759504" y="4667746"/>
                <a:ext cx="1197571" cy="6833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𝑣</m:t>
                      </m:r>
                      <m:r>
                        <a:rPr lang="en-US" altLang="zh-CN" i="1" dirty="0">
                          <a:latin typeface="Cambria Math" panose="02040503050406030204" pitchFamily="18" charset="0"/>
                        </a:rPr>
                        <m:t>= </m:t>
                      </m:r>
                      <m:f>
                        <m:fPr>
                          <m:ctrlPr>
                            <a:rPr lang="en-US" altLang="zh-CN" i="1" dirty="0">
                              <a:latin typeface="Cambria Math" panose="02040503050406030204" pitchFamily="18" charset="0"/>
                            </a:rPr>
                          </m:ctrlPr>
                        </m:fPr>
                        <m:num>
                          <m:r>
                            <m:rPr>
                              <m:sty m:val="p"/>
                            </m:rPr>
                            <a:rPr lang="el-GR" altLang="zh-CN" i="1" dirty="0">
                              <a:latin typeface="Cambria Math" panose="02040503050406030204" pitchFamily="18" charset="0"/>
                            </a:rPr>
                            <m:t>λ</m:t>
                          </m:r>
                          <m:r>
                            <a:rPr lang="en-US" altLang="zh-CN" i="1" dirty="0">
                              <a:latin typeface="Cambria Math" panose="02040503050406030204" pitchFamily="18" charset="0"/>
                              <a:ea typeface="Cambria Math" panose="02040503050406030204" pitchFamily="18" charset="0"/>
                            </a:rPr>
                            <m:t>∆∅</m:t>
                          </m:r>
                        </m:num>
                        <m:den>
                          <m:r>
                            <a:rPr lang="en-US" altLang="zh-CN" i="1" dirty="0">
                              <a:latin typeface="Cambria Math" panose="02040503050406030204" pitchFamily="18" charset="0"/>
                            </a:rPr>
                            <m:t>4</m:t>
                          </m:r>
                          <m:r>
                            <a:rPr lang="zh-CN" altLang="en-US" i="1" dirty="0">
                              <a:latin typeface="Cambria Math" panose="02040503050406030204" pitchFamily="18" charset="0"/>
                            </a:rPr>
                            <m:t>𝜋</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𝑇</m:t>
                              </m:r>
                            </m:e>
                            <m:sub>
                              <m:r>
                                <a:rPr lang="en-US" altLang="zh-CN" i="1" dirty="0">
                                  <a:latin typeface="Cambria Math" panose="02040503050406030204" pitchFamily="18" charset="0"/>
                                </a:rPr>
                                <m:t>𝑐</m:t>
                              </m:r>
                            </m:sub>
                          </m:sSub>
                        </m:den>
                      </m:f>
                    </m:oMath>
                  </m:oMathPara>
                </a14:m>
                <a:endParaRPr lang="zh-CN" altLang="en-US" dirty="0"/>
              </a:p>
            </p:txBody>
          </p:sp>
        </mc:Choice>
        <mc:Fallback xmlns="">
          <p:sp>
            <p:nvSpPr>
              <p:cNvPr id="12" name="矩形 11">
                <a:extLst>
                  <a:ext uri="{FF2B5EF4-FFF2-40B4-BE49-F238E27FC236}">
                    <a16:creationId xmlns:a16="http://schemas.microsoft.com/office/drawing/2014/main" id="{0E7A0E50-8F6B-4B34-82CA-E48C39F3E391}"/>
                  </a:ext>
                </a:extLst>
              </p:cNvPr>
              <p:cNvSpPr>
                <a:spLocks noRot="1" noChangeAspect="1" noMove="1" noResize="1" noEditPoints="1" noAdjustHandles="1" noChangeArrowheads="1" noChangeShapeType="1" noTextEdit="1"/>
              </p:cNvSpPr>
              <p:nvPr/>
            </p:nvSpPr>
            <p:spPr>
              <a:xfrm>
                <a:off x="2759504" y="4667746"/>
                <a:ext cx="1197571" cy="68339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39AA1A9-AD19-41D5-8C20-601D88809C47}"/>
                  </a:ext>
                </a:extLst>
              </p:cNvPr>
              <p:cNvSpPr txBox="1"/>
              <p:nvPr/>
            </p:nvSpPr>
            <p:spPr>
              <a:xfrm>
                <a:off x="1515861" y="5718105"/>
                <a:ext cx="3923607" cy="369332"/>
              </a:xfrm>
              <a:prstGeom prst="rect">
                <a:avLst/>
              </a:prstGeom>
              <a:noFill/>
            </p:spPr>
            <p:txBody>
              <a:bodyPr wrap="square" rtlCol="0">
                <a:spAutoFit/>
              </a:bodyPr>
              <a:lstStyle/>
              <a:p>
                <a:r>
                  <a:rPr lang="zh-CN" altLang="en-US" dirty="0"/>
                  <a:t>即速度的测量基于相位的变化率</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r>
                      <a:rPr lang="zh-CN" altLang="en-US" i="1" dirty="0" smtClean="0">
                        <a:latin typeface="Cambria Math" panose="02040503050406030204" pitchFamily="18" charset="0"/>
                        <a:ea typeface="Cambria Math" panose="02040503050406030204" pitchFamily="18" charset="0"/>
                      </a:rPr>
                      <m:t>。</m:t>
                    </m:r>
                  </m:oMath>
                </a14:m>
                <a:endParaRPr lang="zh-CN" altLang="en-US" dirty="0"/>
              </a:p>
            </p:txBody>
          </p:sp>
        </mc:Choice>
        <mc:Fallback xmlns="">
          <p:sp>
            <p:nvSpPr>
              <p:cNvPr id="13" name="文本框 12">
                <a:extLst>
                  <a:ext uri="{FF2B5EF4-FFF2-40B4-BE49-F238E27FC236}">
                    <a16:creationId xmlns:a16="http://schemas.microsoft.com/office/drawing/2014/main" id="{539AA1A9-AD19-41D5-8C20-601D88809C47}"/>
                  </a:ext>
                </a:extLst>
              </p:cNvPr>
              <p:cNvSpPr txBox="1">
                <a:spLocks noRot="1" noChangeAspect="1" noMove="1" noResize="1" noEditPoints="1" noAdjustHandles="1" noChangeArrowheads="1" noChangeShapeType="1" noTextEdit="1"/>
              </p:cNvSpPr>
              <p:nvPr/>
            </p:nvSpPr>
            <p:spPr>
              <a:xfrm>
                <a:off x="1515861" y="5718105"/>
                <a:ext cx="3923607" cy="369332"/>
              </a:xfrm>
              <a:prstGeom prst="rect">
                <a:avLst/>
              </a:prstGeom>
              <a:blipFill>
                <a:blip r:embed="rId8"/>
                <a:stretch>
                  <a:fillRect l="-1400" t="-9836" b="-229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B2CD575-1693-48D5-A8EB-D6E5ED7EE98B}"/>
                  </a:ext>
                </a:extLst>
              </p:cNvPr>
              <p:cNvSpPr txBox="1"/>
              <p:nvPr/>
            </p:nvSpPr>
            <p:spPr>
              <a:xfrm>
                <a:off x="6384175" y="4298414"/>
                <a:ext cx="4572000" cy="646331"/>
              </a:xfrm>
              <a:prstGeom prst="rect">
                <a:avLst/>
              </a:prstGeom>
              <a:noFill/>
            </p:spPr>
            <p:txBody>
              <a:bodyPr wrap="square" rtlCol="0">
                <a:spAutoFit/>
              </a:bodyPr>
              <a:lstStyle/>
              <a:p>
                <a:r>
                  <a:rPr lang="zh-CN" altLang="en-US" dirty="0"/>
                  <a:t>由于速度测量基于相位差，会存在</a:t>
                </a:r>
                <a:r>
                  <a:rPr lang="zh-CN" altLang="en-US" dirty="0">
                    <a:solidFill>
                      <a:srgbClr val="FF0000"/>
                    </a:solidFill>
                  </a:rPr>
                  <a:t>模糊性</a:t>
                </a:r>
                <a:r>
                  <a:rPr lang="zh-CN" altLang="en-US" dirty="0"/>
                  <a:t>，不模糊条件为</a:t>
                </a:r>
                <a14:m>
                  <m:oMath xmlns:m="http://schemas.openxmlformats.org/officeDocument/2006/math">
                    <m:d>
                      <m:dPr>
                        <m:begChr m:val="|"/>
                        <m:endChr m:val="|"/>
                        <m:ctrlPr>
                          <a:rPr lang="en-US" altLang="zh-CN" i="1" dirty="0" smtClean="0">
                            <a:latin typeface="Cambria Math" panose="02040503050406030204" pitchFamily="18" charset="0"/>
                            <a:ea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m:t>
                        </m:r>
                      </m:e>
                    </m:d>
                    <m:r>
                      <a:rPr lang="en-US" altLang="zh-CN" b="0" i="1" dirty="0" smtClean="0">
                        <a:latin typeface="Cambria Math" panose="02040503050406030204" pitchFamily="18" charset="0"/>
                        <a:ea typeface="Cambria Math" panose="02040503050406030204" pitchFamily="18" charset="0"/>
                      </a:rPr>
                      <m:t>&lt;</m:t>
                    </m:r>
                    <m:r>
                      <a:rPr lang="zh-CN" altLang="en-US" b="0" i="1" dirty="0" smtClean="0">
                        <a:latin typeface="Cambria Math" panose="02040503050406030204" pitchFamily="18" charset="0"/>
                        <a:ea typeface="Cambria Math" panose="02040503050406030204" pitchFamily="18" charset="0"/>
                      </a:rPr>
                      <m:t>𝜋</m:t>
                    </m:r>
                    <m:r>
                      <a:rPr lang="zh-CN" altLang="en-US" i="1" dirty="0">
                        <a:latin typeface="Cambria Math" panose="02040503050406030204" pitchFamily="18" charset="0"/>
                        <a:ea typeface="Cambria Math" panose="02040503050406030204" pitchFamily="18" charset="0"/>
                      </a:rPr>
                      <m:t>，</m:t>
                    </m:r>
                  </m:oMath>
                </a14:m>
                <a:r>
                  <a:rPr lang="zh-CN" altLang="en-US" dirty="0"/>
                  <a:t>即</a:t>
                </a:r>
              </a:p>
            </p:txBody>
          </p:sp>
        </mc:Choice>
        <mc:Fallback xmlns="">
          <p:sp>
            <p:nvSpPr>
              <p:cNvPr id="14" name="文本框 13">
                <a:extLst>
                  <a:ext uri="{FF2B5EF4-FFF2-40B4-BE49-F238E27FC236}">
                    <a16:creationId xmlns:a16="http://schemas.microsoft.com/office/drawing/2014/main" id="{BB2CD575-1693-48D5-A8EB-D6E5ED7EE98B}"/>
                  </a:ext>
                </a:extLst>
              </p:cNvPr>
              <p:cNvSpPr txBox="1">
                <a:spLocks noRot="1" noChangeAspect="1" noMove="1" noResize="1" noEditPoints="1" noAdjustHandles="1" noChangeArrowheads="1" noChangeShapeType="1" noTextEdit="1"/>
              </p:cNvSpPr>
              <p:nvPr/>
            </p:nvSpPr>
            <p:spPr>
              <a:xfrm>
                <a:off x="6384175" y="4298414"/>
                <a:ext cx="4572000" cy="646331"/>
              </a:xfrm>
              <a:prstGeom prst="rect">
                <a:avLst/>
              </a:prstGeom>
              <a:blipFill>
                <a:blip r:embed="rId9"/>
                <a:stretch>
                  <a:fillRect l="-1067" t="-4717" r="-533" b="-132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3B8F5C60-DC0E-403F-80E7-B633F6422D29}"/>
                  </a:ext>
                </a:extLst>
              </p:cNvPr>
              <p:cNvSpPr/>
              <p:nvPr/>
            </p:nvSpPr>
            <p:spPr>
              <a:xfrm>
                <a:off x="6662233" y="5036514"/>
                <a:ext cx="1280800" cy="611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dirty="0" smtClean="0">
                              <a:latin typeface="Cambria Math" panose="02040503050406030204" pitchFamily="18" charset="0"/>
                            </a:rPr>
                          </m:ctrlPr>
                        </m:fPr>
                        <m:num>
                          <m:r>
                            <a:rPr lang="en-US" altLang="zh-CN" i="1" dirty="0">
                              <a:latin typeface="Cambria Math" panose="02040503050406030204" pitchFamily="18" charset="0"/>
                            </a:rPr>
                            <m:t>4</m:t>
                          </m:r>
                          <m:r>
                            <a:rPr lang="zh-CN" altLang="en-US" i="1" dirty="0">
                              <a:latin typeface="Cambria Math" panose="02040503050406030204" pitchFamily="18" charset="0"/>
                            </a:rPr>
                            <m:t>𝜋</m:t>
                          </m:r>
                          <m:r>
                            <a:rPr lang="en-US" altLang="zh-CN" i="1" dirty="0">
                              <a:latin typeface="Cambria Math" panose="02040503050406030204" pitchFamily="18" charset="0"/>
                              <a:ea typeface="Cambria Math" panose="02040503050406030204" pitchFamily="18" charset="0"/>
                            </a:rPr>
                            <m:t>𝑣</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𝑇</m:t>
                              </m:r>
                            </m:e>
                            <m:sub>
                              <m:r>
                                <a:rPr lang="en-US" altLang="zh-CN" i="1" dirty="0">
                                  <a:latin typeface="Cambria Math" panose="02040503050406030204" pitchFamily="18" charset="0"/>
                                </a:rPr>
                                <m:t>𝑐</m:t>
                              </m:r>
                            </m:sub>
                          </m:sSub>
                        </m:num>
                        <m:den>
                          <m:r>
                            <m:rPr>
                              <m:sty m:val="p"/>
                            </m:rPr>
                            <a:rPr lang="el-GR" altLang="zh-CN" i="1" dirty="0">
                              <a:latin typeface="Cambria Math" panose="02040503050406030204" pitchFamily="18" charset="0"/>
                            </a:rPr>
                            <m:t>λ</m:t>
                          </m:r>
                        </m:den>
                      </m:f>
                      <m:r>
                        <a:rPr lang="en-US" altLang="zh-CN" b="0" i="0" dirty="0" smtClean="0">
                          <a:latin typeface="Cambria Math" panose="02040503050406030204" pitchFamily="18" charset="0"/>
                        </a:rPr>
                        <m:t>&lt;</m:t>
                      </m:r>
                      <m:r>
                        <m:rPr>
                          <m:sty m:val="p"/>
                        </m:rPr>
                        <a:rPr lang="el-GR" altLang="zh-CN" b="0" i="1" dirty="0" smtClean="0">
                          <a:latin typeface="Cambria Math" panose="02040503050406030204" pitchFamily="18" charset="0"/>
                          <a:ea typeface="Cambria Math" panose="02040503050406030204" pitchFamily="18" charset="0"/>
                        </a:rPr>
                        <m:t>π</m:t>
                      </m:r>
                    </m:oMath>
                  </m:oMathPara>
                </a14:m>
                <a:endParaRPr lang="zh-CN" altLang="en-US" dirty="0"/>
              </a:p>
            </p:txBody>
          </p:sp>
        </mc:Choice>
        <mc:Fallback xmlns="">
          <p:sp>
            <p:nvSpPr>
              <p:cNvPr id="15" name="矩形 14">
                <a:extLst>
                  <a:ext uri="{FF2B5EF4-FFF2-40B4-BE49-F238E27FC236}">
                    <a16:creationId xmlns:a16="http://schemas.microsoft.com/office/drawing/2014/main" id="{3B8F5C60-DC0E-403F-80E7-B633F6422D29}"/>
                  </a:ext>
                </a:extLst>
              </p:cNvPr>
              <p:cNvSpPr>
                <a:spLocks noRot="1" noChangeAspect="1" noMove="1" noResize="1" noEditPoints="1" noAdjustHandles="1" noChangeArrowheads="1" noChangeShapeType="1" noTextEdit="1"/>
              </p:cNvSpPr>
              <p:nvPr/>
            </p:nvSpPr>
            <p:spPr>
              <a:xfrm>
                <a:off x="6662233" y="5036514"/>
                <a:ext cx="1280800" cy="61177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79F3E6E5-F2C2-4033-9C86-2D89A0E48611}"/>
                  </a:ext>
                </a:extLst>
              </p:cNvPr>
              <p:cNvSpPr/>
              <p:nvPr/>
            </p:nvSpPr>
            <p:spPr>
              <a:xfrm>
                <a:off x="8676116" y="4982116"/>
                <a:ext cx="1361142" cy="665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𝑣</m:t>
                          </m:r>
                        </m:e>
                        <m:sub>
                          <m:r>
                            <a:rPr lang="en-US" altLang="zh-CN" b="0" i="1" dirty="0" smtClean="0">
                              <a:latin typeface="Cambria Math" panose="02040503050406030204" pitchFamily="18" charset="0"/>
                              <a:ea typeface="Cambria Math" panose="02040503050406030204" pitchFamily="18" charset="0"/>
                            </a:rPr>
                            <m:t>𝑚𝑎𝑥</m:t>
                          </m:r>
                        </m:sub>
                      </m:sSub>
                      <m:r>
                        <a:rPr lang="en-US" altLang="zh-CN" b="0" i="1" dirty="0" smtClean="0">
                          <a:latin typeface="Cambria Math" panose="02040503050406030204" pitchFamily="18" charset="0"/>
                        </a:rPr>
                        <m:t>=</m:t>
                      </m:r>
                      <m:f>
                        <m:fPr>
                          <m:ctrlPr>
                            <a:rPr lang="en-US" altLang="zh-CN" i="1" dirty="0">
                              <a:latin typeface="Cambria Math" panose="02040503050406030204" pitchFamily="18" charset="0"/>
                            </a:rPr>
                          </m:ctrlPr>
                        </m:fPr>
                        <m:num>
                          <m:r>
                            <m:rPr>
                              <m:sty m:val="p"/>
                            </m:rPr>
                            <a:rPr lang="el-GR" altLang="zh-CN" i="1" dirty="0">
                              <a:latin typeface="Cambria Math" panose="02040503050406030204" pitchFamily="18" charset="0"/>
                            </a:rPr>
                            <m:t>λ</m:t>
                          </m:r>
                        </m:num>
                        <m:den>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4</m:t>
                              </m:r>
                              <m:r>
                                <a:rPr lang="en-US" altLang="zh-CN" i="1" dirty="0">
                                  <a:latin typeface="Cambria Math" panose="02040503050406030204" pitchFamily="18" charset="0"/>
                                  <a:ea typeface="Cambria Math" panose="02040503050406030204" pitchFamily="18" charset="0"/>
                                </a:rPr>
                                <m:t>𝑇</m:t>
                              </m:r>
                            </m:e>
                            <m:sub>
                              <m:r>
                                <a:rPr lang="en-US" altLang="zh-CN" i="1" dirty="0">
                                  <a:latin typeface="Cambria Math" panose="02040503050406030204" pitchFamily="18" charset="0"/>
                                </a:rPr>
                                <m:t>𝑐</m:t>
                              </m:r>
                            </m:sub>
                          </m:sSub>
                        </m:den>
                      </m:f>
                    </m:oMath>
                  </m:oMathPara>
                </a14:m>
                <a:endParaRPr lang="zh-CN" altLang="en-US" dirty="0"/>
              </a:p>
            </p:txBody>
          </p:sp>
        </mc:Choice>
        <mc:Fallback xmlns="">
          <p:sp>
            <p:nvSpPr>
              <p:cNvPr id="16" name="矩形 15">
                <a:extLst>
                  <a:ext uri="{FF2B5EF4-FFF2-40B4-BE49-F238E27FC236}">
                    <a16:creationId xmlns:a16="http://schemas.microsoft.com/office/drawing/2014/main" id="{79F3E6E5-F2C2-4033-9C86-2D89A0E48611}"/>
                  </a:ext>
                </a:extLst>
              </p:cNvPr>
              <p:cNvSpPr>
                <a:spLocks noRot="1" noChangeAspect="1" noMove="1" noResize="1" noEditPoints="1" noAdjustHandles="1" noChangeArrowheads="1" noChangeShapeType="1" noTextEdit="1"/>
              </p:cNvSpPr>
              <p:nvPr/>
            </p:nvSpPr>
            <p:spPr>
              <a:xfrm>
                <a:off x="8676116" y="4982116"/>
                <a:ext cx="1361142" cy="665118"/>
              </a:xfrm>
              <a:prstGeom prst="rect">
                <a:avLst/>
              </a:prstGeom>
              <a:blipFill>
                <a:blip r:embed="rId11"/>
                <a:stretch>
                  <a:fillRect/>
                </a:stretch>
              </a:blipFill>
            </p:spPr>
            <p:txBody>
              <a:bodyPr/>
              <a:lstStyle/>
              <a:p>
                <a:r>
                  <a:rPr lang="zh-CN" altLang="en-US">
                    <a:noFill/>
                  </a:rPr>
                  <a:t> </a:t>
                </a:r>
              </a:p>
            </p:txBody>
          </p:sp>
        </mc:Fallback>
      </mc:AlternateContent>
      <p:sp>
        <p:nvSpPr>
          <p:cNvPr id="17" name="箭头: 右 16">
            <a:extLst>
              <a:ext uri="{FF2B5EF4-FFF2-40B4-BE49-F238E27FC236}">
                <a16:creationId xmlns:a16="http://schemas.microsoft.com/office/drawing/2014/main" id="{78443BF2-1522-4A31-98BA-B429F28F8B10}"/>
              </a:ext>
            </a:extLst>
          </p:cNvPr>
          <p:cNvSpPr/>
          <p:nvPr/>
        </p:nvSpPr>
        <p:spPr>
          <a:xfrm>
            <a:off x="8130851" y="5278283"/>
            <a:ext cx="357447" cy="128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899C92E-625F-4F91-B2E7-027E657E2DB0}"/>
                  </a:ext>
                </a:extLst>
              </p:cNvPr>
              <p:cNvSpPr txBox="1"/>
              <p:nvPr/>
            </p:nvSpPr>
            <p:spPr>
              <a:xfrm>
                <a:off x="6612735" y="5718105"/>
                <a:ext cx="3296276" cy="533544"/>
              </a:xfrm>
              <a:prstGeom prst="rect">
                <a:avLst/>
              </a:prstGeom>
              <a:noFill/>
            </p:spPr>
            <p:txBody>
              <a:bodyPr wrap="square" rtlCol="0">
                <a:spAutoFit/>
              </a:bodyPr>
              <a:lstStyle/>
              <a:p>
                <a:r>
                  <a:rPr lang="zh-CN" altLang="en-US" dirty="0"/>
                  <a:t>不模糊速度范围：</a:t>
                </a:r>
                <a:r>
                  <a:rPr lang="en-US" altLang="zh-CN" dirty="0"/>
                  <a:t> </a:t>
                </a:r>
                <a14:m>
                  <m:oMath xmlns:m="http://schemas.openxmlformats.org/officeDocument/2006/math">
                    <m:r>
                      <a:rPr lang="en-US" altLang="zh-CN" i="1" dirty="0">
                        <a:latin typeface="Cambria Math" panose="02040503050406030204" pitchFamily="18" charset="0"/>
                      </a:rPr>
                      <m:t>[</m:t>
                    </m:r>
                    <m:r>
                      <a:rPr lang="en-US" altLang="zh-CN" b="0" i="1" dirty="0" smtClean="0">
                        <a:latin typeface="Cambria Math" panose="02040503050406030204" pitchFamily="18" charset="0"/>
                      </a:rPr>
                      <m:t>−</m:t>
                    </m:r>
                    <m:f>
                      <m:fPr>
                        <m:ctrlPr>
                          <a:rPr lang="en-US" altLang="zh-CN" i="1" dirty="0" smtClean="0">
                            <a:latin typeface="Cambria Math" panose="02040503050406030204" pitchFamily="18" charset="0"/>
                          </a:rPr>
                        </m:ctrlPr>
                      </m:fPr>
                      <m:num>
                        <m:r>
                          <m:rPr>
                            <m:sty m:val="p"/>
                          </m:rPr>
                          <a:rPr lang="el-GR" altLang="zh-CN" i="1" dirty="0">
                            <a:latin typeface="Cambria Math" panose="02040503050406030204" pitchFamily="18" charset="0"/>
                          </a:rPr>
                          <m:t>λ</m:t>
                        </m:r>
                      </m:num>
                      <m:den>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4</m:t>
                            </m:r>
                            <m:r>
                              <a:rPr lang="en-US" altLang="zh-CN" i="1" dirty="0">
                                <a:latin typeface="Cambria Math" panose="02040503050406030204" pitchFamily="18" charset="0"/>
                                <a:ea typeface="Cambria Math" panose="02040503050406030204" pitchFamily="18" charset="0"/>
                              </a:rPr>
                              <m:t>𝑇</m:t>
                            </m:r>
                          </m:e>
                          <m:sub>
                            <m:r>
                              <a:rPr lang="en-US" altLang="zh-CN" i="1" dirty="0">
                                <a:latin typeface="Cambria Math" panose="02040503050406030204" pitchFamily="18" charset="0"/>
                              </a:rPr>
                              <m:t>𝑐</m:t>
                            </m:r>
                          </m:sub>
                        </m:sSub>
                      </m:den>
                    </m:f>
                    <m:r>
                      <a:rPr lang="en-US" altLang="zh-CN" b="0" i="1" dirty="0" smtClean="0">
                        <a:latin typeface="Cambria Math" panose="02040503050406030204" pitchFamily="18" charset="0"/>
                      </a:rPr>
                      <m:t>,</m:t>
                    </m:r>
                    <m:f>
                      <m:fPr>
                        <m:ctrlPr>
                          <a:rPr lang="en-US" altLang="zh-CN" i="1" dirty="0">
                            <a:latin typeface="Cambria Math" panose="02040503050406030204" pitchFamily="18" charset="0"/>
                          </a:rPr>
                        </m:ctrlPr>
                      </m:fPr>
                      <m:num>
                        <m:r>
                          <m:rPr>
                            <m:sty m:val="p"/>
                          </m:rPr>
                          <a:rPr lang="el-GR" altLang="zh-CN" i="1" dirty="0">
                            <a:latin typeface="Cambria Math" panose="02040503050406030204" pitchFamily="18" charset="0"/>
                          </a:rPr>
                          <m:t>λ</m:t>
                        </m:r>
                      </m:num>
                      <m:den>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4</m:t>
                            </m:r>
                            <m:r>
                              <a:rPr lang="en-US" altLang="zh-CN" i="1" dirty="0">
                                <a:latin typeface="Cambria Math" panose="02040503050406030204" pitchFamily="18" charset="0"/>
                                <a:ea typeface="Cambria Math" panose="02040503050406030204" pitchFamily="18" charset="0"/>
                              </a:rPr>
                              <m:t>𝑇</m:t>
                            </m:r>
                          </m:e>
                          <m:sub>
                            <m:r>
                              <a:rPr lang="en-US" altLang="zh-CN" i="1" dirty="0">
                                <a:latin typeface="Cambria Math" panose="02040503050406030204" pitchFamily="18" charset="0"/>
                              </a:rPr>
                              <m:t>𝑐</m:t>
                            </m:r>
                          </m:sub>
                        </m:sSub>
                      </m:den>
                    </m:f>
                    <m:r>
                      <a:rPr lang="en-US" altLang="zh-CN" b="0" i="1" dirty="0" smtClean="0">
                        <a:latin typeface="Cambria Math" panose="02040503050406030204" pitchFamily="18" charset="0"/>
                      </a:rPr>
                      <m:t>)</m:t>
                    </m:r>
                  </m:oMath>
                </a14:m>
                <a:endParaRPr lang="zh-CN" altLang="en-US" dirty="0"/>
              </a:p>
            </p:txBody>
          </p:sp>
        </mc:Choice>
        <mc:Fallback xmlns="">
          <p:sp>
            <p:nvSpPr>
              <p:cNvPr id="18" name="文本框 17">
                <a:extLst>
                  <a:ext uri="{FF2B5EF4-FFF2-40B4-BE49-F238E27FC236}">
                    <a16:creationId xmlns:a16="http://schemas.microsoft.com/office/drawing/2014/main" id="{6899C92E-625F-4F91-B2E7-027E657E2DB0}"/>
                  </a:ext>
                </a:extLst>
              </p:cNvPr>
              <p:cNvSpPr txBox="1">
                <a:spLocks noRot="1" noChangeAspect="1" noMove="1" noResize="1" noEditPoints="1" noAdjustHandles="1" noChangeArrowheads="1" noChangeShapeType="1" noTextEdit="1"/>
              </p:cNvSpPr>
              <p:nvPr/>
            </p:nvSpPr>
            <p:spPr>
              <a:xfrm>
                <a:off x="6612735" y="5718105"/>
                <a:ext cx="3296276" cy="533544"/>
              </a:xfrm>
              <a:prstGeom prst="rect">
                <a:avLst/>
              </a:prstGeom>
              <a:blipFill>
                <a:blip r:embed="rId12"/>
                <a:stretch>
                  <a:fillRect l="-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3818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854E5-7613-ED42-8B71-EB04FDA9D4CD}"/>
              </a:ext>
            </a:extLst>
          </p:cNvPr>
          <p:cNvSpPr>
            <a:spLocks noGrp="1"/>
          </p:cNvSpPr>
          <p:nvPr>
            <p:ph type="title"/>
          </p:nvPr>
        </p:nvSpPr>
        <p:spPr/>
        <p:txBody>
          <a:bodyPr>
            <a:normAutofit fontScale="90000"/>
          </a:bodyPr>
          <a:lstStyle/>
          <a:p>
            <a:r>
              <a:rPr kumimoji="1" lang="en-US" altLang="zh-CN" dirty="0"/>
              <a:t>04 </a:t>
            </a:r>
            <a:r>
              <a:rPr kumimoji="1" lang="zh-CN" altLang="en-US" dirty="0"/>
              <a:t>速度测量</a:t>
            </a:r>
          </a:p>
        </p:txBody>
      </p:sp>
      <p:sp>
        <p:nvSpPr>
          <p:cNvPr id="3" name="内容占位符 2">
            <a:extLst>
              <a:ext uri="{FF2B5EF4-FFF2-40B4-BE49-F238E27FC236}">
                <a16:creationId xmlns:a16="http://schemas.microsoft.com/office/drawing/2014/main" id="{C6A31A0D-375E-6A4F-BF5E-B1CDBBD1E19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98E434A-9957-4181-8A8C-2C7C21A0AFDA}"/>
              </a:ext>
            </a:extLst>
          </p:cNvPr>
          <p:cNvPicPr>
            <a:picLocks noChangeAspect="1"/>
          </p:cNvPicPr>
          <p:nvPr/>
        </p:nvPicPr>
        <p:blipFill>
          <a:blip r:embed="rId2"/>
          <a:stretch>
            <a:fillRect/>
          </a:stretch>
        </p:blipFill>
        <p:spPr>
          <a:xfrm>
            <a:off x="565093" y="2721840"/>
            <a:ext cx="7296150" cy="1333500"/>
          </a:xfrm>
          <a:prstGeom prst="rect">
            <a:avLst/>
          </a:prstGeom>
        </p:spPr>
      </p:pic>
      <p:pic>
        <p:nvPicPr>
          <p:cNvPr id="5" name="图片 4">
            <a:extLst>
              <a:ext uri="{FF2B5EF4-FFF2-40B4-BE49-F238E27FC236}">
                <a16:creationId xmlns:a16="http://schemas.microsoft.com/office/drawing/2014/main" id="{02AF520F-8ED1-4621-AF4A-673DFACE5321}"/>
              </a:ext>
            </a:extLst>
          </p:cNvPr>
          <p:cNvPicPr>
            <a:picLocks noChangeAspect="1"/>
          </p:cNvPicPr>
          <p:nvPr/>
        </p:nvPicPr>
        <p:blipFill>
          <a:blip r:embed="rId3"/>
          <a:stretch>
            <a:fillRect/>
          </a:stretch>
        </p:blipFill>
        <p:spPr>
          <a:xfrm>
            <a:off x="756458" y="1413847"/>
            <a:ext cx="3805882" cy="1047750"/>
          </a:xfrm>
          <a:prstGeom prst="rect">
            <a:avLst/>
          </a:prstGeom>
        </p:spPr>
      </p:pic>
      <p:sp>
        <p:nvSpPr>
          <p:cNvPr id="6" name="文本框 5">
            <a:extLst>
              <a:ext uri="{FF2B5EF4-FFF2-40B4-BE49-F238E27FC236}">
                <a16:creationId xmlns:a16="http://schemas.microsoft.com/office/drawing/2014/main" id="{7DC977E3-94DC-4468-9B8D-9A90C78E1146}"/>
              </a:ext>
            </a:extLst>
          </p:cNvPr>
          <p:cNvSpPr txBox="1"/>
          <p:nvPr/>
        </p:nvSpPr>
        <p:spPr>
          <a:xfrm>
            <a:off x="756458" y="1053511"/>
            <a:ext cx="4260445" cy="369332"/>
          </a:xfrm>
          <a:prstGeom prst="rect">
            <a:avLst/>
          </a:prstGeom>
          <a:noFill/>
        </p:spPr>
        <p:txBody>
          <a:bodyPr wrap="square" rtlCol="0">
            <a:spAutoFit/>
          </a:bodyPr>
          <a:lstStyle/>
          <a:p>
            <a:r>
              <a:rPr lang="zh-CN" altLang="en-US" dirty="0"/>
              <a:t>利用多个</a:t>
            </a:r>
            <a:r>
              <a:rPr lang="en-US" altLang="zh-CN" dirty="0"/>
              <a:t>Chirp</a:t>
            </a:r>
            <a:r>
              <a:rPr lang="zh-CN" altLang="en-US" dirty="0"/>
              <a:t>即可获得多个相位信息。</a:t>
            </a:r>
          </a:p>
        </p:txBody>
      </p:sp>
      <p:sp>
        <p:nvSpPr>
          <p:cNvPr id="7" name="文本框 6">
            <a:extLst>
              <a:ext uri="{FF2B5EF4-FFF2-40B4-BE49-F238E27FC236}">
                <a16:creationId xmlns:a16="http://schemas.microsoft.com/office/drawing/2014/main" id="{860BCA73-FD5C-4E1B-94F4-C87A7FB19FBB}"/>
              </a:ext>
            </a:extLst>
          </p:cNvPr>
          <p:cNvSpPr txBox="1"/>
          <p:nvPr/>
        </p:nvSpPr>
        <p:spPr>
          <a:xfrm>
            <a:off x="5437995" y="1422843"/>
            <a:ext cx="2730625" cy="646331"/>
          </a:xfrm>
          <a:prstGeom prst="rect">
            <a:avLst/>
          </a:prstGeom>
          <a:noFill/>
        </p:spPr>
        <p:txBody>
          <a:bodyPr wrap="square" rtlCol="0">
            <a:spAutoFit/>
          </a:bodyPr>
          <a:lstStyle/>
          <a:p>
            <a:r>
              <a:rPr lang="zh-CN" altLang="en-US" dirty="0"/>
              <a:t>进行</a:t>
            </a:r>
            <a:r>
              <a:rPr lang="en-US" altLang="zh-CN" dirty="0"/>
              <a:t>FFT</a:t>
            </a:r>
            <a:r>
              <a:rPr lang="zh-CN" altLang="en-US" dirty="0"/>
              <a:t>即可将相位变化体现在频率上。</a:t>
            </a:r>
          </a:p>
        </p:txBody>
      </p:sp>
      <p:grpSp>
        <p:nvGrpSpPr>
          <p:cNvPr id="17" name="组合 16">
            <a:extLst>
              <a:ext uri="{FF2B5EF4-FFF2-40B4-BE49-F238E27FC236}">
                <a16:creationId xmlns:a16="http://schemas.microsoft.com/office/drawing/2014/main" id="{D66E78A2-226A-4D9D-B1A5-4C8611F793C4}"/>
              </a:ext>
            </a:extLst>
          </p:cNvPr>
          <p:cNvGrpSpPr/>
          <p:nvPr/>
        </p:nvGrpSpPr>
        <p:grpSpPr>
          <a:xfrm>
            <a:off x="631768" y="4315583"/>
            <a:ext cx="7229475" cy="1304925"/>
            <a:chOff x="627845" y="3929892"/>
            <a:chExt cx="7229475" cy="1304925"/>
          </a:xfrm>
        </p:grpSpPr>
        <p:pic>
          <p:nvPicPr>
            <p:cNvPr id="8" name="图片 7">
              <a:extLst>
                <a:ext uri="{FF2B5EF4-FFF2-40B4-BE49-F238E27FC236}">
                  <a16:creationId xmlns:a16="http://schemas.microsoft.com/office/drawing/2014/main" id="{84549FDA-9E8C-447E-A86D-53C5CBF94AF8}"/>
                </a:ext>
              </a:extLst>
            </p:cNvPr>
            <p:cNvPicPr>
              <a:picLocks noChangeAspect="1"/>
            </p:cNvPicPr>
            <p:nvPr/>
          </p:nvPicPr>
          <p:blipFill>
            <a:blip r:embed="rId4"/>
            <a:stretch>
              <a:fillRect/>
            </a:stretch>
          </p:blipFill>
          <p:spPr>
            <a:xfrm>
              <a:off x="627845" y="3929892"/>
              <a:ext cx="7229475" cy="1304925"/>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A5FB2B3-C01E-4F21-B868-BC91E785C98C}"/>
                    </a:ext>
                  </a:extLst>
                </p:cNvPr>
                <p:cNvSpPr txBox="1"/>
                <p:nvPr/>
              </p:nvSpPr>
              <p:spPr>
                <a:xfrm>
                  <a:off x="1529968" y="4867001"/>
                  <a:ext cx="1809854" cy="285912"/>
                </a:xfrm>
                <a:prstGeom prst="rect">
                  <a:avLst/>
                </a:prstGeom>
                <a:noFill/>
              </p:spPr>
              <p:txBody>
                <a:bodyPr wrap="none" lIns="0" tIns="0" rIns="0" bIns="0"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𝑒</m:t>
                          </m:r>
                        </m:e>
                        <m:sup>
                          <m:r>
                            <a:rPr lang="en-US" altLang="zh-CN" b="0" i="1" smtClean="0">
                              <a:latin typeface="Cambria Math" panose="02040503050406030204" pitchFamily="18" charset="0"/>
                            </a:rPr>
                            <m:t>𝑗𝑘</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𝜔</m:t>
                              </m:r>
                            </m:e>
                            <m:sub>
                              <m:r>
                                <a:rPr lang="en-US" altLang="zh-CN" b="0" i="1" smtClean="0">
                                  <a:latin typeface="Cambria Math" panose="02040503050406030204" pitchFamily="18" charset="0"/>
                                </a:rPr>
                                <m:t>1</m:t>
                              </m:r>
                            </m:sub>
                          </m:sSub>
                        </m:sup>
                      </m:sSup>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2</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𝑗𝑘</m:t>
                          </m:r>
                          <m:sSub>
                            <m:sSubPr>
                              <m:ctrlPr>
                                <a:rPr lang="en-US" altLang="zh-CN" i="1">
                                  <a:latin typeface="Cambria Math" panose="02040503050406030204" pitchFamily="18" charset="0"/>
                                </a:rPr>
                              </m:ctrlPr>
                            </m:sSubPr>
                            <m:e>
                              <m:r>
                                <a:rPr lang="zh-CN" altLang="en-US" i="1">
                                  <a:latin typeface="Cambria Math" panose="02040503050406030204" pitchFamily="18" charset="0"/>
                                </a:rPr>
                                <m:t>𝜔</m:t>
                              </m:r>
                            </m:e>
                            <m:sub>
                              <m:r>
                                <a:rPr lang="en-US" altLang="zh-CN" b="0" i="1" smtClean="0">
                                  <a:latin typeface="Cambria Math" panose="02040503050406030204" pitchFamily="18" charset="0"/>
                                </a:rPr>
                                <m:t>2</m:t>
                              </m:r>
                            </m:sub>
                          </m:sSub>
                        </m:sup>
                      </m:sSup>
                    </m:oMath>
                  </a14:m>
                  <a:endParaRPr lang="zh-CN" altLang="en-US" dirty="0"/>
                </a:p>
              </p:txBody>
            </p:sp>
          </mc:Choice>
          <mc:Fallback xmlns="">
            <p:sp>
              <p:nvSpPr>
                <p:cNvPr id="10" name="文本框 9">
                  <a:extLst>
                    <a:ext uri="{FF2B5EF4-FFF2-40B4-BE49-F238E27FC236}">
                      <a16:creationId xmlns:a16="http://schemas.microsoft.com/office/drawing/2014/main" id="{DA5FB2B3-C01E-4F21-B868-BC91E785C98C}"/>
                    </a:ext>
                  </a:extLst>
                </p:cNvPr>
                <p:cNvSpPr txBox="1">
                  <a:spLocks noRot="1" noChangeAspect="1" noMove="1" noResize="1" noEditPoints="1" noAdjustHandles="1" noChangeArrowheads="1" noChangeShapeType="1" noTextEdit="1"/>
                </p:cNvSpPr>
                <p:nvPr/>
              </p:nvSpPr>
              <p:spPr>
                <a:xfrm>
                  <a:off x="1529968" y="4867001"/>
                  <a:ext cx="1809854" cy="285912"/>
                </a:xfrm>
                <a:prstGeom prst="rect">
                  <a:avLst/>
                </a:prstGeom>
                <a:blipFill>
                  <a:blip r:embed="rId5"/>
                  <a:stretch>
                    <a:fillRect l="-4714" t="-23404" b="-48936"/>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1D78BC9-91DB-4C97-A50D-E0BC315D0CB7}"/>
                  </a:ext>
                </a:extLst>
              </p:cNvPr>
              <p:cNvSpPr txBox="1"/>
              <p:nvPr/>
            </p:nvSpPr>
            <p:spPr>
              <a:xfrm>
                <a:off x="8796084" y="2069174"/>
                <a:ext cx="2560320" cy="1315040"/>
              </a:xfrm>
              <a:prstGeom prst="rect">
                <a:avLst/>
              </a:prstGeom>
              <a:noFill/>
            </p:spPr>
            <p:txBody>
              <a:bodyPr wrap="square" rtlCol="0">
                <a:spAutoFit/>
              </a:bodyPr>
              <a:lstStyle/>
              <a:p>
                <a:r>
                  <a:rPr lang="zh-CN" altLang="en-US" dirty="0"/>
                  <a:t>根据离散傅里叶变化理论，两个离散频率差满足</a:t>
                </a:r>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𝜔</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𝜔</m:t>
                        </m:r>
                      </m:e>
                      <m:sub>
                        <m:r>
                          <a:rPr lang="en-US" altLang="zh-CN" b="0" i="1" smtClean="0">
                            <a:latin typeface="Cambria Math" panose="02040503050406030204" pitchFamily="18" charset="0"/>
                          </a:rPr>
                          <m:t>2</m:t>
                        </m:r>
                      </m:sub>
                    </m:sSub>
                    <m:r>
                      <a:rPr lang="en-US" altLang="zh-CN" b="0" i="0"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𝜔</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&gt;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zh-CN" altLang="en-US" b="0" i="1" smtClean="0">
                            <a:latin typeface="Cambria Math" panose="02040503050406030204" pitchFamily="18" charset="0"/>
                          </a:rPr>
                          <m:t>𝜋</m:t>
                        </m:r>
                      </m:num>
                      <m:den>
                        <m:r>
                          <a:rPr lang="en-US" altLang="zh-CN" b="0" i="1" smtClean="0">
                            <a:latin typeface="Cambria Math" panose="02040503050406030204" pitchFamily="18" charset="0"/>
                          </a:rPr>
                          <m:t>𝑁</m:t>
                        </m:r>
                      </m:den>
                    </m:f>
                  </m:oMath>
                </a14:m>
                <a:r>
                  <a:rPr lang="zh-CN" altLang="en-US" dirty="0"/>
                  <a:t>是可分辨的。</a:t>
                </a:r>
              </a:p>
            </p:txBody>
          </p:sp>
        </mc:Choice>
        <mc:Fallback xmlns="">
          <p:sp>
            <p:nvSpPr>
              <p:cNvPr id="11" name="文本框 10">
                <a:extLst>
                  <a:ext uri="{FF2B5EF4-FFF2-40B4-BE49-F238E27FC236}">
                    <a16:creationId xmlns:a16="http://schemas.microsoft.com/office/drawing/2014/main" id="{D1D78BC9-91DB-4C97-A50D-E0BC315D0CB7}"/>
                  </a:ext>
                </a:extLst>
              </p:cNvPr>
              <p:cNvSpPr txBox="1">
                <a:spLocks noRot="1" noChangeAspect="1" noMove="1" noResize="1" noEditPoints="1" noAdjustHandles="1" noChangeArrowheads="1" noChangeShapeType="1" noTextEdit="1"/>
              </p:cNvSpPr>
              <p:nvPr/>
            </p:nvSpPr>
            <p:spPr>
              <a:xfrm>
                <a:off x="8796084" y="2069174"/>
                <a:ext cx="2560320" cy="1315040"/>
              </a:xfrm>
              <a:prstGeom prst="rect">
                <a:avLst/>
              </a:prstGeom>
              <a:blipFill>
                <a:blip r:embed="rId6"/>
                <a:stretch>
                  <a:fillRect l="-2143" t="-2315" b="-60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A285E927-DAC2-40E3-AB9D-112D58F38C02}"/>
                  </a:ext>
                </a:extLst>
              </p:cNvPr>
              <p:cNvSpPr/>
              <p:nvPr/>
            </p:nvSpPr>
            <p:spPr>
              <a:xfrm>
                <a:off x="8410908" y="3466611"/>
                <a:ext cx="3630609" cy="485646"/>
              </a:xfrm>
              <a:prstGeom prst="rect">
                <a:avLst/>
              </a:prstGeom>
            </p:spPr>
            <p:txBody>
              <a:bodyPr wrap="none">
                <a:spAutoFit/>
              </a:bodyPr>
              <a:lstStyle/>
              <a:p>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1</m:t>
                        </m:r>
                      </m:sub>
                    </m:sSub>
                  </m:oMath>
                </a14:m>
                <a:r>
                  <a:rPr lang="en-US" altLang="zh-CN" dirty="0"/>
                  <a:t>=</a:t>
                </a:r>
                <a14:m>
                  <m:oMath xmlns:m="http://schemas.openxmlformats.org/officeDocument/2006/math">
                    <m:f>
                      <m:fPr>
                        <m:ctrlPr>
                          <a:rPr lang="en-US" altLang="zh-CN" i="1" dirty="0">
                            <a:latin typeface="Cambria Math" panose="02040503050406030204" pitchFamily="18" charset="0"/>
                          </a:rPr>
                        </m:ctrlPr>
                      </m:fPr>
                      <m:num>
                        <m:r>
                          <a:rPr lang="en-US" altLang="zh-CN" i="1" dirty="0">
                            <a:latin typeface="Cambria Math" panose="02040503050406030204" pitchFamily="18" charset="0"/>
                          </a:rPr>
                          <m:t>4</m:t>
                        </m:r>
                        <m:r>
                          <a:rPr lang="zh-CN" altLang="en-US" i="1" dirty="0">
                            <a:latin typeface="Cambria Math" panose="02040503050406030204" pitchFamily="18" charset="0"/>
                          </a:rPr>
                          <m:t>𝜋</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𝑣</m:t>
                            </m:r>
                          </m:e>
                          <m:sub>
                            <m:r>
                              <a:rPr lang="en-US" altLang="zh-CN" i="1" dirty="0">
                                <a:latin typeface="Cambria Math" panose="02040503050406030204" pitchFamily="18" charset="0"/>
                                <a:ea typeface="Cambria Math" panose="02040503050406030204" pitchFamily="18" charset="0"/>
                              </a:rPr>
                              <m:t>2</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𝑇</m:t>
                            </m:r>
                          </m:e>
                          <m:sub>
                            <m:r>
                              <a:rPr lang="en-US" altLang="zh-CN" i="1" dirty="0">
                                <a:latin typeface="Cambria Math" panose="02040503050406030204" pitchFamily="18" charset="0"/>
                              </a:rPr>
                              <m:t>𝑐</m:t>
                            </m:r>
                          </m:sub>
                        </m:sSub>
                      </m:num>
                      <m:den>
                        <m:r>
                          <m:rPr>
                            <m:sty m:val="p"/>
                          </m:rPr>
                          <a:rPr lang="el-GR" altLang="zh-CN" i="1" dirty="0">
                            <a:latin typeface="Cambria Math" panose="02040503050406030204" pitchFamily="18" charset="0"/>
                          </a:rPr>
                          <m:t>λ</m:t>
                        </m:r>
                      </m:den>
                    </m:f>
                  </m:oMath>
                </a14:m>
                <a:r>
                  <a:rPr lang="en-US" altLang="zh-CN" dirty="0"/>
                  <a:t>- </a:t>
                </a:r>
                <a14:m>
                  <m:oMath xmlns:m="http://schemas.openxmlformats.org/officeDocument/2006/math">
                    <m:f>
                      <m:fPr>
                        <m:ctrlPr>
                          <a:rPr lang="en-US" altLang="zh-CN" i="1" dirty="0">
                            <a:latin typeface="Cambria Math" panose="02040503050406030204" pitchFamily="18" charset="0"/>
                          </a:rPr>
                        </m:ctrlPr>
                      </m:fPr>
                      <m:num>
                        <m:r>
                          <a:rPr lang="en-US" altLang="zh-CN" i="1" dirty="0">
                            <a:latin typeface="Cambria Math" panose="02040503050406030204" pitchFamily="18" charset="0"/>
                          </a:rPr>
                          <m:t>4</m:t>
                        </m:r>
                        <m:r>
                          <a:rPr lang="zh-CN" altLang="en-US" i="1" dirty="0">
                            <a:latin typeface="Cambria Math" panose="02040503050406030204" pitchFamily="18" charset="0"/>
                          </a:rPr>
                          <m:t>𝜋</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𝑣</m:t>
                            </m:r>
                          </m:e>
                          <m:sub>
                            <m:r>
                              <a:rPr lang="en-US" altLang="zh-CN" b="0" i="1" dirty="0" smtClean="0">
                                <a:latin typeface="Cambria Math" panose="02040503050406030204" pitchFamily="18" charset="0"/>
                                <a:ea typeface="Cambria Math" panose="02040503050406030204" pitchFamily="18" charset="0"/>
                              </a:rPr>
                              <m:t>1</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𝑇</m:t>
                            </m:r>
                          </m:e>
                          <m:sub>
                            <m:r>
                              <a:rPr lang="en-US" altLang="zh-CN" i="1" dirty="0">
                                <a:latin typeface="Cambria Math" panose="02040503050406030204" pitchFamily="18" charset="0"/>
                              </a:rPr>
                              <m:t>𝑐</m:t>
                            </m:r>
                          </m:sub>
                        </m:sSub>
                      </m:num>
                      <m:den>
                        <m:r>
                          <m:rPr>
                            <m:sty m:val="p"/>
                          </m:rPr>
                          <a:rPr lang="el-GR" altLang="zh-CN" i="1" dirty="0">
                            <a:latin typeface="Cambria Math" panose="02040503050406030204" pitchFamily="18" charset="0"/>
                          </a:rPr>
                          <m:t>λ</m:t>
                        </m:r>
                      </m:den>
                    </m:f>
                  </m:oMath>
                </a14:m>
                <a:r>
                  <a:rPr lang="en-US" altLang="zh-CN" dirty="0"/>
                  <a:t>=</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𝜔</m:t>
                    </m:r>
                  </m:oMath>
                </a14:m>
                <a:r>
                  <a:rPr lang="en-US" altLang="zh-CN" dirty="0"/>
                  <a:t>&gt;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num>
                      <m:den>
                        <m:r>
                          <a:rPr lang="en-US" altLang="zh-CN" i="1">
                            <a:latin typeface="Cambria Math" panose="02040503050406030204" pitchFamily="18" charset="0"/>
                          </a:rPr>
                          <m:t>𝑁</m:t>
                        </m:r>
                      </m:den>
                    </m:f>
                  </m:oMath>
                </a14:m>
                <a:endParaRPr lang="zh-CN" altLang="en-US" dirty="0"/>
              </a:p>
            </p:txBody>
          </p:sp>
        </mc:Choice>
        <mc:Fallback xmlns="">
          <p:sp>
            <p:nvSpPr>
              <p:cNvPr id="12" name="矩形 11">
                <a:extLst>
                  <a:ext uri="{FF2B5EF4-FFF2-40B4-BE49-F238E27FC236}">
                    <a16:creationId xmlns:a16="http://schemas.microsoft.com/office/drawing/2014/main" id="{A285E927-DAC2-40E3-AB9D-112D58F38C02}"/>
                  </a:ext>
                </a:extLst>
              </p:cNvPr>
              <p:cNvSpPr>
                <a:spLocks noRot="1" noChangeAspect="1" noMove="1" noResize="1" noEditPoints="1" noAdjustHandles="1" noChangeArrowheads="1" noChangeShapeType="1" noTextEdit="1"/>
              </p:cNvSpPr>
              <p:nvPr/>
            </p:nvSpPr>
            <p:spPr>
              <a:xfrm>
                <a:off x="8410908" y="3466611"/>
                <a:ext cx="3630609" cy="485646"/>
              </a:xfrm>
              <a:prstGeom prst="rect">
                <a:avLst/>
              </a:prstGeom>
              <a:blipFill>
                <a:blip r:embed="rId7"/>
                <a:stretch>
                  <a:fillRect b="-88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8EDAC44D-6433-4BA2-8267-245E1E52356C}"/>
                  </a:ext>
                </a:extLst>
              </p:cNvPr>
              <p:cNvSpPr/>
              <p:nvPr/>
            </p:nvSpPr>
            <p:spPr>
              <a:xfrm>
                <a:off x="9172503" y="4048811"/>
                <a:ext cx="1899815" cy="533544"/>
              </a:xfrm>
              <a:prstGeom prst="rect">
                <a:avLst/>
              </a:prstGeom>
            </p:spPr>
            <p:txBody>
              <a:bodyPr wrap="none">
                <a:spAutoFit/>
              </a:bodyPr>
              <a:lstStyle/>
              <a:p>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oMath>
                </a14:m>
                <a:r>
                  <a:rPr lang="en-US" altLang="zh-CN" dirty="0"/>
                  <a:t>=</a:t>
                </a:r>
                <a:r>
                  <a:rPr lang="en-US" altLang="zh-CN" dirty="0">
                    <a:ea typeface="Cambria Math" panose="02040503050406030204" pitchFamily="18" charset="0"/>
                  </a:rPr>
                  <a:t> </a:t>
                </a:r>
                <a14:m>
                  <m:oMath xmlns:m="http://schemas.openxmlformats.org/officeDocument/2006/math">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𝑣</m:t>
                        </m:r>
                      </m:e>
                      <m:sub>
                        <m:r>
                          <a:rPr lang="en-US" altLang="zh-CN" i="1" dirty="0">
                            <a:latin typeface="Cambria Math" panose="02040503050406030204" pitchFamily="18" charset="0"/>
                            <a:ea typeface="Cambria Math" panose="02040503050406030204" pitchFamily="18" charset="0"/>
                          </a:rPr>
                          <m:t>2</m:t>
                        </m:r>
                      </m:sub>
                    </m:sSub>
                  </m:oMath>
                </a14:m>
                <a:r>
                  <a:rPr lang="en-US" altLang="zh-CN" dirty="0"/>
                  <a:t>-</a:t>
                </a:r>
                <a:r>
                  <a:rPr lang="en-US" altLang="zh-CN" dirty="0">
                    <a:ea typeface="Cambria Math" panose="02040503050406030204" pitchFamily="18" charset="0"/>
                  </a:rPr>
                  <a:t> </a:t>
                </a:r>
                <a14:m>
                  <m:oMath xmlns:m="http://schemas.openxmlformats.org/officeDocument/2006/math">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𝑣</m:t>
                        </m:r>
                      </m:e>
                      <m:sub>
                        <m:r>
                          <a:rPr lang="en-US" altLang="zh-CN" b="0" i="1" dirty="0" smtClean="0">
                            <a:latin typeface="Cambria Math" panose="02040503050406030204" pitchFamily="18" charset="0"/>
                            <a:ea typeface="Cambria Math" panose="02040503050406030204" pitchFamily="18" charset="0"/>
                          </a:rPr>
                          <m:t>1</m:t>
                        </m:r>
                      </m:sub>
                    </m:sSub>
                  </m:oMath>
                </a14:m>
                <a:r>
                  <a:rPr lang="en-US" altLang="zh-CN" dirty="0"/>
                  <a:t>= </a:t>
                </a:r>
                <a14:m>
                  <m:oMath xmlns:m="http://schemas.openxmlformats.org/officeDocument/2006/math">
                    <m:f>
                      <m:fPr>
                        <m:ctrlPr>
                          <a:rPr lang="en-US" altLang="zh-CN" i="1">
                            <a:latin typeface="Cambria Math" panose="02040503050406030204" pitchFamily="18" charset="0"/>
                          </a:rPr>
                        </m:ctrlPr>
                      </m:fPr>
                      <m:num>
                        <m:r>
                          <m:rPr>
                            <m:sty m:val="p"/>
                          </m:rPr>
                          <a:rPr lang="el-GR" altLang="zh-CN" i="1" dirty="0">
                            <a:latin typeface="Cambria Math" panose="02040503050406030204" pitchFamily="18" charset="0"/>
                          </a:rPr>
                          <m:t>λ</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𝑁</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𝑇</m:t>
                            </m:r>
                          </m:e>
                          <m:sub>
                            <m:r>
                              <a:rPr lang="en-US" altLang="zh-CN" i="1" dirty="0">
                                <a:latin typeface="Cambria Math" panose="02040503050406030204" pitchFamily="18" charset="0"/>
                              </a:rPr>
                              <m:t>𝑐</m:t>
                            </m:r>
                          </m:sub>
                        </m:sSub>
                      </m:den>
                    </m:f>
                  </m:oMath>
                </a14:m>
                <a:endParaRPr lang="zh-CN" altLang="en-US" dirty="0"/>
              </a:p>
            </p:txBody>
          </p:sp>
        </mc:Choice>
        <mc:Fallback xmlns="">
          <p:sp>
            <p:nvSpPr>
              <p:cNvPr id="14" name="矩形 13">
                <a:extLst>
                  <a:ext uri="{FF2B5EF4-FFF2-40B4-BE49-F238E27FC236}">
                    <a16:creationId xmlns:a16="http://schemas.microsoft.com/office/drawing/2014/main" id="{8EDAC44D-6433-4BA2-8267-245E1E52356C}"/>
                  </a:ext>
                </a:extLst>
              </p:cNvPr>
              <p:cNvSpPr>
                <a:spLocks noRot="1" noChangeAspect="1" noMove="1" noResize="1" noEditPoints="1" noAdjustHandles="1" noChangeArrowheads="1" noChangeShapeType="1" noTextEdit="1"/>
              </p:cNvSpPr>
              <p:nvPr/>
            </p:nvSpPr>
            <p:spPr>
              <a:xfrm>
                <a:off x="9172503" y="4048811"/>
                <a:ext cx="1899815" cy="533544"/>
              </a:xfrm>
              <a:prstGeom prst="rect">
                <a:avLst/>
              </a:prstGeom>
              <a:blipFill>
                <a:blip r:embed="rId8"/>
                <a:stretch>
                  <a:fillRect/>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021487FB-2DB2-4E75-8616-46F8D4298EB2}"/>
              </a:ext>
            </a:extLst>
          </p:cNvPr>
          <p:cNvSpPr txBox="1"/>
          <p:nvPr/>
        </p:nvSpPr>
        <p:spPr>
          <a:xfrm>
            <a:off x="8837987" y="4737559"/>
            <a:ext cx="2776450" cy="923330"/>
          </a:xfrm>
          <a:prstGeom prst="rect">
            <a:avLst/>
          </a:prstGeom>
          <a:noFill/>
        </p:spPr>
        <p:txBody>
          <a:bodyPr wrap="square" rtlCol="0">
            <a:spAutoFit/>
          </a:bodyPr>
          <a:lstStyle/>
          <a:p>
            <a:r>
              <a:rPr lang="zh-CN" altLang="en-US" dirty="0"/>
              <a:t>速度分辨率与</a:t>
            </a:r>
            <a:r>
              <a:rPr lang="en-US" altLang="zh-CN" dirty="0"/>
              <a:t>Chirp</a:t>
            </a:r>
            <a:r>
              <a:rPr lang="zh-CN" altLang="en-US" dirty="0"/>
              <a:t>总时间成反比，因此增加</a:t>
            </a:r>
            <a:r>
              <a:rPr lang="en-US" altLang="zh-CN" dirty="0"/>
              <a:t>Chirp</a:t>
            </a:r>
            <a:r>
              <a:rPr lang="zh-CN" altLang="en-US" dirty="0"/>
              <a:t>数可提高速度分辨率。</a:t>
            </a:r>
          </a:p>
        </p:txBody>
      </p:sp>
      <p:sp>
        <p:nvSpPr>
          <p:cNvPr id="18" name="文本框 17">
            <a:extLst>
              <a:ext uri="{FF2B5EF4-FFF2-40B4-BE49-F238E27FC236}">
                <a16:creationId xmlns:a16="http://schemas.microsoft.com/office/drawing/2014/main" id="{FBFF9F7A-6D0D-41F4-978F-46013BD481B2}"/>
              </a:ext>
            </a:extLst>
          </p:cNvPr>
          <p:cNvSpPr txBox="1"/>
          <p:nvPr/>
        </p:nvSpPr>
        <p:spPr>
          <a:xfrm>
            <a:off x="2535382" y="5847369"/>
            <a:ext cx="3699163" cy="369332"/>
          </a:xfrm>
          <a:prstGeom prst="rect">
            <a:avLst/>
          </a:prstGeom>
          <a:noFill/>
        </p:spPr>
        <p:txBody>
          <a:bodyPr wrap="square" rtlCol="0">
            <a:spAutoFit/>
          </a:bodyPr>
          <a:lstStyle/>
          <a:p>
            <a:r>
              <a:rPr lang="zh-CN" altLang="en-US" dirty="0"/>
              <a:t>图</a:t>
            </a:r>
            <a:r>
              <a:rPr lang="en-US" altLang="zh-CN" dirty="0"/>
              <a:t>10 </a:t>
            </a:r>
            <a:r>
              <a:rPr lang="zh-CN" altLang="en-US" dirty="0"/>
              <a:t>多个</a:t>
            </a:r>
            <a:r>
              <a:rPr lang="en-US" altLang="zh-CN" dirty="0"/>
              <a:t>Chirp</a:t>
            </a:r>
            <a:r>
              <a:rPr lang="zh-CN" altLang="en-US" dirty="0"/>
              <a:t>进行</a:t>
            </a:r>
            <a:r>
              <a:rPr lang="en-US" altLang="zh-CN" dirty="0"/>
              <a:t>FFT</a:t>
            </a:r>
            <a:r>
              <a:rPr lang="zh-CN" altLang="en-US" dirty="0"/>
              <a:t>测量速度</a:t>
            </a:r>
          </a:p>
        </p:txBody>
      </p:sp>
    </p:spTree>
    <p:extLst>
      <p:ext uri="{BB962C8B-B14F-4D97-AF65-F5344CB8AC3E}">
        <p14:creationId xmlns:p14="http://schemas.microsoft.com/office/powerpoint/2010/main" val="192929109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OPPOSans M"/>
        <a:ea typeface="OPPOSans M"/>
        <a:cs typeface=""/>
      </a:majorFont>
      <a:minorFont>
        <a:latin typeface="OPPOSans M"/>
        <a:ea typeface="OPPOSans 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2303</TotalTime>
  <Words>1099</Words>
  <Application>Microsoft Office PowerPoint</Application>
  <PresentationFormat>宽屏</PresentationFormat>
  <Paragraphs>136</Paragraphs>
  <Slides>15</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15</vt:i4>
      </vt:variant>
    </vt:vector>
  </HeadingPairs>
  <TitlesOfParts>
    <vt:vector size="28" baseType="lpstr">
      <vt:lpstr>ArialMT</vt:lpstr>
      <vt:lpstr>OPPOSans B</vt:lpstr>
      <vt:lpstr>OPPOSans H</vt:lpstr>
      <vt:lpstr>OPPOSans L</vt:lpstr>
      <vt:lpstr>OPPOSans M</vt:lpstr>
      <vt:lpstr>OPPOSans R</vt:lpstr>
      <vt:lpstr>黑体</vt:lpstr>
      <vt:lpstr>Microsoft YaHei</vt:lpstr>
      <vt:lpstr>Microsoft YaHei</vt:lpstr>
      <vt:lpstr>微软雅黑 Light</vt:lpstr>
      <vt:lpstr>Arial</vt:lpstr>
      <vt:lpstr>Cambria Math</vt:lpstr>
      <vt:lpstr>Office 主题​​</vt:lpstr>
      <vt:lpstr>PowerPoint 演示文稿</vt:lpstr>
      <vt:lpstr>PowerPoint 演示文稿</vt:lpstr>
      <vt:lpstr>01 FMCW简介</vt:lpstr>
      <vt:lpstr>01 FMCW简介</vt:lpstr>
      <vt:lpstr>02 FFT简介</vt:lpstr>
      <vt:lpstr>03 距离测量</vt:lpstr>
      <vt:lpstr>03 距离测量</vt:lpstr>
      <vt:lpstr>04 速度测量</vt:lpstr>
      <vt:lpstr>04 速度测量</vt:lpstr>
      <vt:lpstr>05 角度估计</vt:lpstr>
      <vt:lpstr>05 角度估计</vt:lpstr>
      <vt:lpstr>06 目标检测</vt:lpstr>
      <vt:lpstr>06 目标检测</vt:lpstr>
      <vt:lpstr>06 目标检测</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演示文档主标题 / 微软雅黑 Light / 40pt</dc:title>
  <dc:subject/>
  <dc:creator>李从志</dc:creator>
  <cp:keywords/>
  <dc:description/>
  <cp:lastModifiedBy>李从志</cp:lastModifiedBy>
  <cp:revision>100</cp:revision>
  <dcterms:created xsi:type="dcterms:W3CDTF">2019-06-02T16:26:36Z</dcterms:created>
  <dcterms:modified xsi:type="dcterms:W3CDTF">2021-06-17T08:26:25Z</dcterms:modified>
  <cp:category/>
</cp:coreProperties>
</file>